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2"/>
  </p:notesMasterIdLst>
  <p:sldIdLst>
    <p:sldId id="256" r:id="rId2"/>
    <p:sldId id="286" r:id="rId3"/>
    <p:sldId id="257" r:id="rId4"/>
    <p:sldId id="279" r:id="rId5"/>
    <p:sldId id="280" r:id="rId6"/>
    <p:sldId id="258" r:id="rId7"/>
    <p:sldId id="259" r:id="rId8"/>
    <p:sldId id="260" r:id="rId9"/>
    <p:sldId id="281" r:id="rId10"/>
    <p:sldId id="287" r:id="rId11"/>
    <p:sldId id="263" r:id="rId12"/>
    <p:sldId id="264" r:id="rId13"/>
    <p:sldId id="285" r:id="rId14"/>
    <p:sldId id="266" r:id="rId15"/>
    <p:sldId id="284" r:id="rId16"/>
    <p:sldId id="283" r:id="rId17"/>
    <p:sldId id="261" r:id="rId18"/>
    <p:sldId id="267" r:id="rId19"/>
    <p:sldId id="278" r:id="rId20"/>
    <p:sldId id="268" r:id="rId21"/>
    <p:sldId id="288" r:id="rId22"/>
    <p:sldId id="289" r:id="rId23"/>
    <p:sldId id="269" r:id="rId24"/>
    <p:sldId id="290" r:id="rId25"/>
    <p:sldId id="291" r:id="rId26"/>
    <p:sldId id="273" r:id="rId27"/>
    <p:sldId id="271" r:id="rId28"/>
    <p:sldId id="275" r:id="rId29"/>
    <p:sldId id="292" r:id="rId30"/>
    <p:sldId id="27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A4DB95"/>
    <a:srgbClr val="81A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73467" autoAdjust="0"/>
  </p:normalViewPr>
  <p:slideViewPr>
    <p:cSldViewPr snapToGrid="0">
      <p:cViewPr varScale="1">
        <p:scale>
          <a:sx n="67" d="100"/>
          <a:sy n="67" d="100"/>
        </p:scale>
        <p:origin x="1109" y="3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9" d="100"/>
          <a:sy n="69" d="100"/>
        </p:scale>
        <p:origin x="3082"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2C1C2-DF04-42D9-AD82-77F1AF6B2394}" type="datetimeFigureOut">
              <a:rPr lang="zh-CN" altLang="en-US" smtClean="0"/>
              <a:t>2019/8/16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23E38-7343-43DB-869B-5CA3E6D62FD1}" type="slidenum">
              <a:rPr lang="zh-CN" altLang="en-US" smtClean="0"/>
              <a:t>‹#›</a:t>
            </a:fld>
            <a:endParaRPr lang="zh-CN" altLang="en-US"/>
          </a:p>
        </p:txBody>
      </p:sp>
    </p:spTree>
    <p:extLst>
      <p:ext uri="{BB962C8B-B14F-4D97-AF65-F5344CB8AC3E}">
        <p14:creationId xmlns:p14="http://schemas.microsoft.com/office/powerpoint/2010/main" val="109099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1</a:t>
            </a:fld>
            <a:endParaRPr lang="zh-CN" altLang="en-US"/>
          </a:p>
        </p:txBody>
      </p:sp>
    </p:spTree>
    <p:extLst>
      <p:ext uri="{BB962C8B-B14F-4D97-AF65-F5344CB8AC3E}">
        <p14:creationId xmlns:p14="http://schemas.microsoft.com/office/powerpoint/2010/main" val="392808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第一个模块是</a:t>
            </a:r>
            <a:r>
              <a:rPr lang="en-US" altLang="zh-CN" sz="1200" kern="1200" dirty="0">
                <a:solidFill>
                  <a:schemeClr val="tx1"/>
                </a:solidFill>
                <a:effectLst/>
                <a:latin typeface="+mn-lt"/>
                <a:ea typeface="+mn-ea"/>
                <a:cs typeface="+mn-cs"/>
              </a:rPr>
              <a:t>CLVR</a:t>
            </a:r>
            <a:r>
              <a:rPr lang="zh-CN" altLang="zh-CN" sz="1200" kern="1200" dirty="0">
                <a:solidFill>
                  <a:schemeClr val="tx1"/>
                </a:solidFill>
                <a:effectLst/>
                <a:latin typeface="+mn-lt"/>
                <a:ea typeface="+mn-ea"/>
                <a:cs typeface="+mn-cs"/>
              </a:rPr>
              <a:t>宇宙中物体、属性、关系的简单定义，一个物体包含四种属性大小颜色形状材质，物体间的关系一共用两种，空间和属性关系。</a:t>
            </a:r>
          </a:p>
          <a:p>
            <a:r>
              <a:rPr lang="zh-CN" altLang="zh-CN" sz="1200" kern="1200" dirty="0">
                <a:solidFill>
                  <a:schemeClr val="tx1"/>
                </a:solidFill>
                <a:effectLst/>
                <a:latin typeface="+mn-lt"/>
                <a:ea typeface="+mn-ea"/>
                <a:cs typeface="+mn-cs"/>
              </a:rPr>
              <a:t>场景图是是通过随机取样实例化生成的，是一种可以表示一幅图里所有物体属性和关系的合集，在这幅图中一共有四个物体，两两指间都有关系，</a:t>
            </a:r>
          </a:p>
          <a:p>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Blender</a:t>
            </a:r>
            <a:r>
              <a:rPr lang="zh-CN" altLang="zh-CN" sz="1200" kern="1200" dirty="0">
                <a:solidFill>
                  <a:schemeClr val="tx1"/>
                </a:solidFill>
                <a:effectLst/>
                <a:latin typeface="+mn-lt"/>
                <a:ea typeface="+mn-ea"/>
                <a:cs typeface="+mn-cs"/>
              </a:rPr>
              <a:t>这个软件渲染得到图像。</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通过以上方法，我们可以得到图像集和问答集。</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10</a:t>
            </a:fld>
            <a:endParaRPr lang="zh-CN" altLang="en-US"/>
          </a:p>
        </p:txBody>
      </p:sp>
    </p:spTree>
    <p:extLst>
      <p:ext uri="{BB962C8B-B14F-4D97-AF65-F5344CB8AC3E}">
        <p14:creationId xmlns:p14="http://schemas.microsoft.com/office/powerpoint/2010/main" val="52818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RAVEN </a:t>
            </a:r>
            <a:r>
              <a:rPr lang="zh-CN" altLang="en-US" sz="1200" b="0" i="0" u="none" strike="noStrike" kern="1200" dirty="0">
                <a:solidFill>
                  <a:schemeClr val="tx1"/>
                </a:solidFill>
                <a:effectLst/>
                <a:latin typeface="+mn-lt"/>
                <a:ea typeface="+mn-ea"/>
                <a:cs typeface="+mn-cs"/>
              </a:rPr>
              <a:t>数据集本身设计为轻视觉识别、重推理的形式。每个图像仅包含一组简单灰度物体，边界清晰没有遮挡。</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1" u="none" strike="noStrike" kern="1200" dirty="0">
                <a:solidFill>
                  <a:schemeClr val="tx1"/>
                </a:solidFill>
                <a:effectLst/>
                <a:latin typeface="+mn-lt"/>
                <a:ea typeface="+mn-ea"/>
                <a:cs typeface="+mn-cs"/>
              </a:rPr>
              <a:t>1</a:t>
            </a:r>
            <a:r>
              <a:rPr lang="zh-CN" altLang="en-US" sz="1200" b="0" i="1"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(a) RPM </a:t>
            </a:r>
            <a:r>
              <a:rPr lang="zh-CN" altLang="en-US" sz="1200" b="0" i="1" u="none" strike="noStrike" kern="1200" dirty="0">
                <a:solidFill>
                  <a:schemeClr val="tx1"/>
                </a:solidFill>
                <a:effectLst/>
                <a:latin typeface="+mn-lt"/>
                <a:ea typeface="+mn-ea"/>
                <a:cs typeface="+mn-cs"/>
              </a:rPr>
              <a:t>示例。其中一项任务是根据结构和类比关系，选择出最符合逻辑的图像。每个图像都有一个底层结构。</a:t>
            </a:r>
            <a:r>
              <a:rPr lang="en-US" altLang="zh-CN" sz="1200" b="0" i="1" u="none" strike="noStrike" kern="1200" dirty="0">
                <a:solidFill>
                  <a:schemeClr val="tx1"/>
                </a:solidFill>
                <a:effectLst/>
                <a:latin typeface="+mn-lt"/>
                <a:ea typeface="+mn-ea"/>
                <a:cs typeface="+mn-cs"/>
              </a:rPr>
              <a:t>(b) </a:t>
            </a:r>
            <a:r>
              <a:rPr lang="zh-CN" altLang="en-US" sz="1200" b="0" i="1" u="none" strike="noStrike" kern="1200" dirty="0">
                <a:solidFill>
                  <a:schemeClr val="tx1"/>
                </a:solidFill>
                <a:effectLst/>
                <a:latin typeface="+mn-lt"/>
                <a:ea typeface="+mn-ea"/>
                <a:cs typeface="+mn-cs"/>
              </a:rPr>
              <a:t>具体地说，在该问题中，这是一个由内而外的架构，外部组成是一个只有一个中心的目标分布，内部组成是一个 </a:t>
            </a:r>
            <a:r>
              <a:rPr lang="en-US" altLang="zh-CN" sz="1200" b="0" i="1" u="none" strike="noStrike" kern="1200" dirty="0">
                <a:solidFill>
                  <a:schemeClr val="tx1"/>
                </a:solidFill>
                <a:effectLst/>
                <a:latin typeface="+mn-lt"/>
                <a:ea typeface="+mn-ea"/>
                <a:cs typeface="+mn-cs"/>
              </a:rPr>
              <a:t>2×2 </a:t>
            </a:r>
            <a:r>
              <a:rPr lang="zh-CN" altLang="en-US" sz="1200" b="0" i="1" u="none" strike="noStrike" kern="1200" dirty="0">
                <a:solidFill>
                  <a:schemeClr val="tx1"/>
                </a:solidFill>
                <a:effectLst/>
                <a:latin typeface="+mn-lt"/>
                <a:ea typeface="+mn-ea"/>
                <a:cs typeface="+mn-cs"/>
              </a:rPr>
              <a:t>的网格布局。图 </a:t>
            </a:r>
            <a:r>
              <a:rPr lang="en-US" altLang="zh-CN" sz="1200" b="0" i="1" u="none" strike="noStrike" kern="1200" dirty="0">
                <a:solidFill>
                  <a:schemeClr val="tx1"/>
                </a:solidFill>
                <a:effectLst/>
                <a:latin typeface="+mn-lt"/>
                <a:ea typeface="+mn-ea"/>
                <a:cs typeface="+mn-cs"/>
              </a:rPr>
              <a:t>2.(c) </a:t>
            </a:r>
            <a:r>
              <a:rPr lang="zh-CN" altLang="en-US" sz="1200" b="0" i="1" u="none" strike="noStrike" kern="1200" dirty="0">
                <a:solidFill>
                  <a:schemeClr val="tx1"/>
                </a:solidFill>
                <a:effectLst/>
                <a:latin typeface="+mn-lt"/>
                <a:ea typeface="+mn-ea"/>
                <a:cs typeface="+mn-cs"/>
              </a:rPr>
              <a:t>中的细节列出了 </a:t>
            </a:r>
            <a:r>
              <a:rPr lang="en-US" altLang="zh-CN" sz="1200" b="0" i="1" u="none" strike="noStrike" kern="1200" dirty="0">
                <a:solidFill>
                  <a:schemeClr val="tx1"/>
                </a:solidFill>
                <a:effectLst/>
                <a:latin typeface="+mn-lt"/>
                <a:ea typeface="+mn-ea"/>
                <a:cs typeface="+mn-cs"/>
              </a:rPr>
              <a:t>(a) </a:t>
            </a:r>
            <a:r>
              <a:rPr lang="zh-CN" altLang="en-US" sz="1200" b="0" i="1" u="none" strike="noStrike" kern="1200" dirty="0">
                <a:solidFill>
                  <a:schemeClr val="tx1"/>
                </a:solidFill>
                <a:effectLst/>
                <a:latin typeface="+mn-lt"/>
                <a:ea typeface="+mn-ea"/>
                <a:cs typeface="+mn-cs"/>
              </a:rPr>
              <a:t>中的规则。规则的各种性质组合起来使这个问题变得难解。</a:t>
            </a:r>
            <a:endParaRPr lang="en-US" altLang="zh-CN" sz="1200" b="0" i="1" u="none" strike="noStrike" kern="1200" dirty="0">
              <a:solidFill>
                <a:schemeClr val="tx1"/>
              </a:solidFill>
              <a:effectLst/>
              <a:latin typeface="+mn-lt"/>
              <a:ea typeface="+mn-ea"/>
              <a:cs typeface="+mn-cs"/>
            </a:endParaRPr>
          </a:p>
          <a:p>
            <a:endParaRPr lang="en-US" altLang="zh-CN" sz="1200" b="0" i="1"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VQA </a:t>
            </a:r>
            <a:r>
              <a:rPr lang="zh-CN" altLang="en-US" sz="1200" b="0" i="0" u="none" strike="noStrike" kern="1200" dirty="0">
                <a:solidFill>
                  <a:schemeClr val="tx1"/>
                </a:solidFill>
                <a:effectLst/>
                <a:latin typeface="+mn-lt"/>
                <a:ea typeface="+mn-ea"/>
                <a:cs typeface="+mn-cs"/>
              </a:rPr>
              <a:t>只需要空间和语义理解，但 </a:t>
            </a:r>
            <a:r>
              <a:rPr lang="en-US" altLang="zh-CN" sz="1200" b="0" i="0" u="none" strike="noStrike" kern="1200" dirty="0">
                <a:solidFill>
                  <a:schemeClr val="tx1"/>
                </a:solidFill>
                <a:effectLst/>
                <a:latin typeface="+mn-lt"/>
                <a:ea typeface="+mn-ea"/>
                <a:cs typeface="+mn-cs"/>
              </a:rPr>
              <a:t>RPM </a:t>
            </a:r>
            <a:r>
              <a:rPr lang="zh-CN" altLang="en-US" sz="1200" b="0" i="0" u="none" strike="noStrike" kern="1200" dirty="0">
                <a:solidFill>
                  <a:schemeClr val="tx1"/>
                </a:solidFill>
                <a:effectLst/>
                <a:latin typeface="+mn-lt"/>
                <a:ea typeface="+mn-ea"/>
                <a:cs typeface="+mn-cs"/>
              </a:rPr>
              <a:t>需要在问题矩阵和答案集中进行时空联合推理，要考虑，短期记忆的限制</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RPM </a:t>
            </a:r>
            <a:r>
              <a:rPr lang="zh-CN" altLang="en-US" sz="1200" b="0" i="0" u="none" strike="noStrike" kern="1200" dirty="0">
                <a:solidFill>
                  <a:schemeClr val="tx1"/>
                </a:solidFill>
                <a:effectLst/>
                <a:latin typeface="+mn-lt"/>
                <a:ea typeface="+mn-ea"/>
                <a:cs typeface="+mn-cs"/>
              </a:rPr>
              <a:t>中的结构使规则的组合更加复杂。</a:t>
            </a:r>
            <a:r>
              <a:rPr lang="en-US" altLang="zh-CN" sz="1200" b="0" i="0" u="none" strike="noStrike" kern="1200" dirty="0">
                <a:solidFill>
                  <a:schemeClr val="tx1"/>
                </a:solidFill>
                <a:effectLst/>
                <a:latin typeface="+mn-lt"/>
                <a:ea typeface="+mn-ea"/>
                <a:cs typeface="+mn-cs"/>
              </a:rPr>
              <a:t>VQA </a:t>
            </a:r>
            <a:r>
              <a:rPr lang="zh-CN" altLang="en-US" sz="1200" b="0" i="0" u="none" strike="noStrike" kern="1200" dirty="0">
                <a:solidFill>
                  <a:schemeClr val="tx1"/>
                </a:solidFill>
                <a:effectLst/>
                <a:latin typeface="+mn-lt"/>
                <a:ea typeface="+mn-ea"/>
                <a:cs typeface="+mn-cs"/>
              </a:rPr>
              <a:t>的问题仅编码相对简单的一阶推理，但 </a:t>
            </a:r>
            <a:r>
              <a:rPr lang="en-US" altLang="zh-CN" sz="1200" b="0" i="0" u="none" strike="noStrike" kern="1200" dirty="0">
                <a:solidFill>
                  <a:schemeClr val="tx1"/>
                </a:solidFill>
                <a:effectLst/>
                <a:latin typeface="+mn-lt"/>
                <a:ea typeface="+mn-ea"/>
                <a:cs typeface="+mn-cs"/>
              </a:rPr>
              <a:t>RPM </a:t>
            </a:r>
            <a:r>
              <a:rPr lang="zh-CN" altLang="en-US" sz="1200" b="0" i="0" u="none" strike="noStrike" kern="1200" dirty="0">
                <a:solidFill>
                  <a:schemeClr val="tx1"/>
                </a:solidFill>
                <a:effectLst/>
                <a:latin typeface="+mn-lt"/>
                <a:ea typeface="+mn-ea"/>
                <a:cs typeface="+mn-cs"/>
              </a:rPr>
              <a:t>通常包括更复杂的逻辑，甚至使用递归。通过在不同级别编写不同的规则，推理过程可能会非常困难。 </a:t>
            </a:r>
          </a:p>
          <a:p>
            <a:endParaRPr lang="en-US" altLang="zh-CN"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11</a:t>
            </a:fld>
            <a:endParaRPr lang="zh-CN" altLang="en-US"/>
          </a:p>
        </p:txBody>
      </p:sp>
    </p:spTree>
    <p:extLst>
      <p:ext uri="{BB962C8B-B14F-4D97-AF65-F5344CB8AC3E}">
        <p14:creationId xmlns:p14="http://schemas.microsoft.com/office/powerpoint/2010/main" val="379901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以上的数据集都是由随机生成的场景并加以渲染，难以应用到现实世界的视觉推理中</a:t>
            </a:r>
          </a:p>
          <a:p>
            <a:r>
              <a:rPr lang="zh-CN" altLang="en-US" sz="1200" b="0" i="0" u="none" strike="noStrike" kern="1200" dirty="0">
                <a:solidFill>
                  <a:schemeClr val="tx1"/>
                </a:solidFill>
                <a:effectLst/>
                <a:latin typeface="+mn-lt"/>
                <a:ea typeface="+mn-ea"/>
                <a:cs typeface="+mn-cs"/>
              </a:rPr>
              <a:t>为此，</a:t>
            </a:r>
            <a:r>
              <a:rPr lang="en-US" altLang="zh-CN" sz="1200" b="0" i="0" u="none" strike="noStrike" kern="1200" dirty="0">
                <a:solidFill>
                  <a:schemeClr val="tx1"/>
                </a:solidFill>
                <a:effectLst/>
                <a:latin typeface="+mn-lt"/>
                <a:ea typeface="+mn-ea"/>
                <a:cs typeface="+mn-cs"/>
              </a:rPr>
              <a:t>SU </a:t>
            </a:r>
            <a:r>
              <a:rPr lang="zh-CN" altLang="en-US" sz="1200" b="0" i="0" u="none" strike="noStrike" kern="1200" dirty="0">
                <a:solidFill>
                  <a:schemeClr val="tx1"/>
                </a:solidFill>
                <a:effectLst/>
                <a:latin typeface="+mn-lt"/>
                <a:ea typeface="+mn-ea"/>
                <a:cs typeface="+mn-cs"/>
              </a:rPr>
              <a:t>他们开发了一个用于对现实世界的图像进行视觉推理与综合回答的全新数据集 </a:t>
            </a:r>
            <a:r>
              <a:rPr lang="en-US" altLang="zh-CN" sz="1200" b="0" i="0" u="none" strike="noStrike" kern="1200" dirty="0">
                <a:solidFill>
                  <a:schemeClr val="tx1"/>
                </a:solidFill>
                <a:effectLst/>
                <a:latin typeface="+mn-lt"/>
                <a:ea typeface="+mn-ea"/>
                <a:cs typeface="+mn-cs"/>
              </a:rPr>
              <a:t>GQA</a:t>
            </a:r>
            <a:r>
              <a:rPr lang="zh-CN" altLang="en-US" sz="1200" b="0" i="0" u="none" strike="noStrike" kern="1200" dirty="0">
                <a:solidFill>
                  <a:schemeClr val="tx1"/>
                </a:solidFill>
                <a:effectLst/>
                <a:latin typeface="+mn-lt"/>
                <a:ea typeface="+mn-ea"/>
                <a:cs typeface="+mn-cs"/>
              </a:rPr>
              <a:t>，该数据集包含高达 </a:t>
            </a:r>
            <a:r>
              <a:rPr lang="en-US" altLang="zh-CN" sz="1200" b="0" i="0" u="none" strike="noStrike" kern="1200" dirty="0">
                <a:solidFill>
                  <a:schemeClr val="tx1"/>
                </a:solidFill>
                <a:effectLst/>
                <a:latin typeface="+mn-lt"/>
                <a:ea typeface="+mn-ea"/>
                <a:cs typeface="+mn-cs"/>
              </a:rPr>
              <a:t>20M </a:t>
            </a:r>
            <a:r>
              <a:rPr lang="zh-CN" altLang="en-US" sz="1200" b="0" i="0" u="none" strike="noStrike" kern="1200" dirty="0">
                <a:solidFill>
                  <a:schemeClr val="tx1"/>
                </a:solidFill>
                <a:effectLst/>
                <a:latin typeface="+mn-lt"/>
                <a:ea typeface="+mn-ea"/>
                <a:cs typeface="+mn-cs"/>
              </a:rPr>
              <a:t>的各种日常生活图像，主要源自于 </a:t>
            </a:r>
            <a:r>
              <a:rPr lang="en-US" altLang="zh-CN" sz="1200" b="0" i="0" u="none" strike="noStrike" kern="1200" dirty="0">
                <a:solidFill>
                  <a:schemeClr val="tx1"/>
                </a:solidFill>
                <a:effectLst/>
                <a:latin typeface="+mn-lt"/>
                <a:ea typeface="+mn-ea"/>
                <a:cs typeface="+mn-cs"/>
              </a:rPr>
              <a:t>COCO </a:t>
            </a:r>
            <a:r>
              <a:rPr lang="zh-CN" altLang="en-US" sz="1200" b="0" i="0" u="none" strike="noStrike" kern="1200" dirty="0">
                <a:solidFill>
                  <a:schemeClr val="tx1"/>
                </a:solidFill>
                <a:effectLst/>
                <a:latin typeface="+mn-lt"/>
                <a:ea typeface="+mn-ea"/>
                <a:cs typeface="+mn-cs"/>
              </a:rPr>
              <a:t>和 </a:t>
            </a:r>
            <a:r>
              <a:rPr lang="en-US" altLang="zh-CN" sz="1200" b="0" i="0" u="none" strike="noStrike" kern="1200" dirty="0">
                <a:solidFill>
                  <a:schemeClr val="tx1"/>
                </a:solidFill>
                <a:effectLst/>
                <a:latin typeface="+mn-lt"/>
                <a:ea typeface="+mn-ea"/>
                <a:cs typeface="+mn-cs"/>
              </a:rPr>
              <a:t>Flickr</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这个数据集包含三个部分  图像 场景图  和问题 </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基于场景图的概念，提出了一种新的语义图像检索框架。场景图表示了对象（“人”，“船”），对象的属性（“船是白色的”），对象之间的关系（“人站在船上”）。</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12</a:t>
            </a:fld>
            <a:endParaRPr lang="zh-CN" altLang="en-US"/>
          </a:p>
        </p:txBody>
      </p:sp>
    </p:spTree>
    <p:extLst>
      <p:ext uri="{BB962C8B-B14F-4D97-AF65-F5344CB8AC3E}">
        <p14:creationId xmlns:p14="http://schemas.microsoft.com/office/powerpoint/2010/main" val="283425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以上的数据集都是由随机生成的场景并加以渲染，难以应用到现实世界的视觉推理中</a:t>
            </a:r>
          </a:p>
          <a:p>
            <a:r>
              <a:rPr lang="zh-CN" altLang="en-US" sz="1200" b="0" i="0" u="none" strike="noStrike" kern="1200" dirty="0">
                <a:solidFill>
                  <a:schemeClr val="tx1"/>
                </a:solidFill>
                <a:effectLst/>
                <a:latin typeface="+mn-lt"/>
                <a:ea typeface="+mn-ea"/>
                <a:cs typeface="+mn-cs"/>
              </a:rPr>
              <a:t>为此，</a:t>
            </a:r>
            <a:r>
              <a:rPr lang="en-US" altLang="zh-CN" sz="1200" b="0" i="0" u="none" strike="noStrike" kern="1200" dirty="0">
                <a:solidFill>
                  <a:schemeClr val="tx1"/>
                </a:solidFill>
                <a:effectLst/>
                <a:latin typeface="+mn-lt"/>
                <a:ea typeface="+mn-ea"/>
                <a:cs typeface="+mn-cs"/>
              </a:rPr>
              <a:t>SU </a:t>
            </a:r>
            <a:r>
              <a:rPr lang="zh-CN" altLang="en-US" sz="1200" b="0" i="0" u="none" strike="noStrike" kern="1200" dirty="0">
                <a:solidFill>
                  <a:schemeClr val="tx1"/>
                </a:solidFill>
                <a:effectLst/>
                <a:latin typeface="+mn-lt"/>
                <a:ea typeface="+mn-ea"/>
                <a:cs typeface="+mn-cs"/>
              </a:rPr>
              <a:t>他们开发了一个用于对现实世界的图像进行视觉推理与综合回答的全新数据集 </a:t>
            </a:r>
            <a:r>
              <a:rPr lang="en-US" altLang="zh-CN" sz="1200" b="0" i="0" u="none" strike="noStrike" kern="1200" dirty="0">
                <a:solidFill>
                  <a:schemeClr val="tx1"/>
                </a:solidFill>
                <a:effectLst/>
                <a:latin typeface="+mn-lt"/>
                <a:ea typeface="+mn-ea"/>
                <a:cs typeface="+mn-cs"/>
              </a:rPr>
              <a:t>GQA</a:t>
            </a:r>
            <a:r>
              <a:rPr lang="zh-CN" altLang="en-US" sz="1200" b="0" i="0" u="none" strike="noStrike" kern="1200" dirty="0">
                <a:solidFill>
                  <a:schemeClr val="tx1"/>
                </a:solidFill>
                <a:effectLst/>
                <a:latin typeface="+mn-lt"/>
                <a:ea typeface="+mn-ea"/>
                <a:cs typeface="+mn-cs"/>
              </a:rPr>
              <a:t>，该数据集包含高达 </a:t>
            </a:r>
            <a:r>
              <a:rPr lang="en-US" altLang="zh-CN" sz="1200" b="0" i="0" u="none" strike="noStrike" kern="1200" dirty="0">
                <a:solidFill>
                  <a:schemeClr val="tx1"/>
                </a:solidFill>
                <a:effectLst/>
                <a:latin typeface="+mn-lt"/>
                <a:ea typeface="+mn-ea"/>
                <a:cs typeface="+mn-cs"/>
              </a:rPr>
              <a:t>20M </a:t>
            </a:r>
            <a:r>
              <a:rPr lang="zh-CN" altLang="en-US" sz="1200" b="0" i="0" u="none" strike="noStrike" kern="1200" dirty="0">
                <a:solidFill>
                  <a:schemeClr val="tx1"/>
                </a:solidFill>
                <a:effectLst/>
                <a:latin typeface="+mn-lt"/>
                <a:ea typeface="+mn-ea"/>
                <a:cs typeface="+mn-cs"/>
              </a:rPr>
              <a:t>的各种日常生活图像，主要源自于 </a:t>
            </a:r>
            <a:r>
              <a:rPr lang="en-US" altLang="zh-CN" sz="1200" b="0" i="0" u="none" strike="noStrike" kern="1200" dirty="0">
                <a:solidFill>
                  <a:schemeClr val="tx1"/>
                </a:solidFill>
                <a:effectLst/>
                <a:latin typeface="+mn-lt"/>
                <a:ea typeface="+mn-ea"/>
                <a:cs typeface="+mn-cs"/>
              </a:rPr>
              <a:t>COCO </a:t>
            </a:r>
            <a:r>
              <a:rPr lang="zh-CN" altLang="en-US" sz="1200" b="0" i="0" u="none" strike="noStrike" kern="1200" dirty="0">
                <a:solidFill>
                  <a:schemeClr val="tx1"/>
                </a:solidFill>
                <a:effectLst/>
                <a:latin typeface="+mn-lt"/>
                <a:ea typeface="+mn-ea"/>
                <a:cs typeface="+mn-cs"/>
              </a:rPr>
              <a:t>和 </a:t>
            </a:r>
            <a:r>
              <a:rPr lang="en-US" altLang="zh-CN" sz="1200" b="0" i="0" u="none" strike="noStrike" kern="1200" dirty="0">
                <a:solidFill>
                  <a:schemeClr val="tx1"/>
                </a:solidFill>
                <a:effectLst/>
                <a:latin typeface="+mn-lt"/>
                <a:ea typeface="+mn-ea"/>
                <a:cs typeface="+mn-cs"/>
              </a:rPr>
              <a:t>Flickr</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这个数据集包含三个部分  图像 场景图  和问题 </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基于场景图的概念，提出了一种新的语义图像检索框架。场景图表示了对象（“人”，“船”），对象的属性（“船是白色的”），对象之间的关系（“人站在船上”）。</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13</a:t>
            </a:fld>
            <a:endParaRPr lang="zh-CN" altLang="en-US"/>
          </a:p>
        </p:txBody>
      </p:sp>
    </p:spTree>
    <p:extLst>
      <p:ext uri="{BB962C8B-B14F-4D97-AF65-F5344CB8AC3E}">
        <p14:creationId xmlns:p14="http://schemas.microsoft.com/office/powerpoint/2010/main" val="249798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上面讨论的数据集包含纯视觉问题的各种比率，以及需要外部知识的问题。</a:t>
            </a:r>
            <a:endParaRPr lang="en-US" altLang="zh-CN" dirty="0"/>
          </a:p>
          <a:p>
            <a:endParaRPr lang="en-US" altLang="zh-CN" dirty="0"/>
          </a:p>
          <a:p>
            <a:endParaRPr lang="en-US" altLang="zh-CN" dirty="0"/>
          </a:p>
          <a:p>
            <a:r>
              <a:rPr lang="zh-CN" altLang="en-US" dirty="0"/>
              <a:t>知识库</a:t>
            </a:r>
            <a:r>
              <a:rPr lang="en-US" altLang="zh-CN" dirty="0"/>
              <a:t>-</a:t>
            </a:r>
            <a:r>
              <a:rPr lang="en-US" altLang="zh-CN" dirty="0" err="1"/>
              <a:t>vqa</a:t>
            </a:r>
            <a:r>
              <a:rPr lang="zh-CN" altLang="en-US" dirty="0"/>
              <a:t>包含需要特定主题知识的问题，这些知识存在于</a:t>
            </a:r>
            <a:r>
              <a:rPr lang="en-US" altLang="zh-CN" dirty="0" err="1"/>
              <a:t>dbpedia</a:t>
            </a:r>
            <a:r>
              <a:rPr lang="zh-CN" altLang="en-US" dirty="0"/>
              <a:t>中。从</a:t>
            </a:r>
            <a:r>
              <a:rPr lang="en-US" altLang="zh-CN" dirty="0"/>
              <a:t>COCO</a:t>
            </a:r>
            <a:r>
              <a:rPr lang="zh-CN" altLang="en-US" dirty="0"/>
              <a:t>图像数据集中选择</a:t>
            </a:r>
            <a:r>
              <a:rPr lang="en-US" altLang="zh-CN" dirty="0"/>
              <a:t>700</a:t>
            </a:r>
            <a:r>
              <a:rPr lang="zh-CN" altLang="en-US" dirty="0"/>
              <a:t>张图像，并为每个图像收集</a:t>
            </a:r>
            <a:r>
              <a:rPr lang="en-US" altLang="zh-CN" dirty="0"/>
              <a:t>3</a:t>
            </a:r>
            <a:r>
              <a:rPr lang="zh-CN" altLang="en-US" dirty="0"/>
              <a:t>到</a:t>
            </a:r>
            <a:r>
              <a:rPr lang="en-US" altLang="zh-CN" dirty="0"/>
              <a:t>5</a:t>
            </a:r>
            <a:r>
              <a:rPr lang="zh-CN" altLang="en-US" dirty="0"/>
              <a:t>对问答。这些问题需要不同层次的知识，从常识到广博的知识。</a:t>
            </a:r>
            <a:endParaRPr lang="en-US" altLang="zh-CN" dirty="0"/>
          </a:p>
          <a:p>
            <a:endParaRPr lang="en-US" altLang="zh-CN" dirty="0"/>
          </a:p>
          <a:p>
            <a:r>
              <a:rPr lang="zh-CN" altLang="en-US" dirty="0"/>
              <a:t>这里最感兴趣的问题是那些需要图像外部知识来回答的问题。每个问题都有一个标签，反映了正确回答问题所需的人类估计知识水平。“视觉”问题可以直接用从</a:t>
            </a:r>
            <a:r>
              <a:rPr lang="en-US" altLang="zh-CN" dirty="0"/>
              <a:t>ImageNet</a:t>
            </a:r>
            <a:r>
              <a:rPr lang="zh-CN" altLang="en-US" dirty="0"/>
              <a:t>和</a:t>
            </a:r>
            <a:r>
              <a:rPr lang="en-US" altLang="zh-CN" dirty="0"/>
              <a:t>Coco</a:t>
            </a:r>
            <a:r>
              <a:rPr lang="zh-CN" altLang="en-US" dirty="0"/>
              <a:t>女士那里收集到的视觉概念来回答（例如，“这张图片里有狗吗？”“）；“常识”问题不应要求成年人提及外部来源（“此图中有多少道路车辆？”“）；在回答“知识库”问题时，需要维基百科或类似网站（“这张图片中的家用电器是什么时候发明的？”“）。</a:t>
            </a:r>
          </a:p>
        </p:txBody>
      </p:sp>
      <p:sp>
        <p:nvSpPr>
          <p:cNvPr id="4" name="灯片编号占位符 3"/>
          <p:cNvSpPr>
            <a:spLocks noGrp="1"/>
          </p:cNvSpPr>
          <p:nvPr>
            <p:ph type="sldNum" sz="quarter" idx="5"/>
          </p:nvPr>
        </p:nvSpPr>
        <p:spPr/>
        <p:txBody>
          <a:bodyPr/>
          <a:lstStyle/>
          <a:p>
            <a:fld id="{D2323E38-7343-43DB-869B-5CA3E6D62FD1}" type="slidenum">
              <a:rPr lang="zh-CN" altLang="en-US" smtClean="0"/>
              <a:t>14</a:t>
            </a:fld>
            <a:endParaRPr lang="zh-CN" altLang="en-US"/>
          </a:p>
        </p:txBody>
      </p:sp>
    </p:spTree>
    <p:extLst>
      <p:ext uri="{BB962C8B-B14F-4D97-AF65-F5344CB8AC3E}">
        <p14:creationId xmlns:p14="http://schemas.microsoft.com/office/powerpoint/2010/main" val="740596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15</a:t>
            </a:fld>
            <a:endParaRPr lang="zh-CN" altLang="en-US"/>
          </a:p>
        </p:txBody>
      </p:sp>
    </p:spTree>
    <p:extLst>
      <p:ext uri="{BB962C8B-B14F-4D97-AF65-F5344CB8AC3E}">
        <p14:creationId xmlns:p14="http://schemas.microsoft.com/office/powerpoint/2010/main" val="591118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mn-ea"/>
                <a:cs typeface="+mn-cs"/>
              </a:rPr>
              <a:t>首先在第一部分，我们会检测到图像当中的相关概念，然后将他们连接到一个知识图谱当中，形成一个大的</a:t>
            </a:r>
            <a:r>
              <a:rPr lang="en-US" altLang="zh-CN" sz="1200" kern="1200" dirty="0">
                <a:solidFill>
                  <a:schemeClr val="tx1"/>
                </a:solidFill>
                <a:effectLst/>
                <a:latin typeface="+mn-lt"/>
                <a:ea typeface="+mn-ea"/>
                <a:cs typeface="+mn-cs"/>
              </a:rPr>
              <a:t> graph</a:t>
            </a:r>
            <a:r>
              <a:rPr lang="zh-CN" altLang="zh-CN" sz="1200" kern="1200" dirty="0">
                <a:solidFill>
                  <a:schemeClr val="tx1"/>
                </a:solidFill>
                <a:effectLst/>
                <a:latin typeface="+mn-lt"/>
                <a:ea typeface="+mn-ea"/>
                <a:cs typeface="+mn-cs"/>
              </a:rPr>
              <a:t>，我们把这个过程称为</a:t>
            </a:r>
            <a:r>
              <a:rPr lang="en-US" altLang="zh-CN" sz="1200" kern="1200" dirty="0">
                <a:solidFill>
                  <a:schemeClr val="tx1"/>
                </a:solidFill>
                <a:effectLst/>
                <a:latin typeface="+mn-lt"/>
                <a:ea typeface="+mn-ea"/>
                <a:cs typeface="+mn-cs"/>
              </a:rPr>
              <a:t> RDF graph construction process</a:t>
            </a:r>
            <a:r>
              <a:rPr lang="zh-CN" altLang="zh-CN" sz="1200" kern="1200" dirty="0">
                <a:solidFill>
                  <a:schemeClr val="tx1"/>
                </a:solidFill>
                <a:effectLst/>
                <a:latin typeface="+mn-lt"/>
                <a:ea typeface="+mn-ea"/>
                <a:cs typeface="+mn-cs"/>
              </a:rPr>
              <a:t>。</a:t>
            </a:r>
          </a:p>
          <a:p>
            <a:pPr lvl="0"/>
            <a:r>
              <a:rPr lang="zh-CN" altLang="zh-CN" sz="1200" kern="1200" dirty="0">
                <a:solidFill>
                  <a:schemeClr val="tx1"/>
                </a:solidFill>
                <a:effectLst/>
                <a:latin typeface="+mn-lt"/>
                <a:ea typeface="+mn-ea"/>
                <a:cs typeface="+mn-cs"/>
              </a:rPr>
              <a:t>在第二步，一个自然语言式的问题会被首先处理成一个合适的</a:t>
            </a:r>
            <a:r>
              <a:rPr lang="en-US" altLang="zh-CN" sz="1200" kern="1200" dirty="0">
                <a:solidFill>
                  <a:schemeClr val="tx1"/>
                </a:solidFill>
                <a:effectLst/>
                <a:latin typeface="+mn-lt"/>
                <a:ea typeface="+mn-ea"/>
                <a:cs typeface="+mn-cs"/>
              </a:rPr>
              <a:t> query</a:t>
            </a:r>
            <a:r>
              <a:rPr lang="zh-CN" altLang="zh-CN"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 query </a:t>
            </a:r>
            <a:r>
              <a:rPr lang="zh-CN" altLang="zh-CN" sz="1200" kern="1200" dirty="0">
                <a:solidFill>
                  <a:schemeClr val="tx1"/>
                </a:solidFill>
                <a:effectLst/>
                <a:latin typeface="+mn-lt"/>
                <a:ea typeface="+mn-ea"/>
                <a:cs typeface="+mn-cs"/>
              </a:rPr>
              <a:t>会去请求上一步当中建立好的图。这个</a:t>
            </a:r>
            <a:r>
              <a:rPr lang="en-US" altLang="zh-CN" sz="1200" kern="1200" dirty="0">
                <a:solidFill>
                  <a:schemeClr val="tx1"/>
                </a:solidFill>
                <a:effectLst/>
                <a:latin typeface="+mn-lt"/>
                <a:ea typeface="+mn-ea"/>
                <a:cs typeface="+mn-cs"/>
              </a:rPr>
              <a:t> query </a:t>
            </a:r>
            <a:r>
              <a:rPr lang="zh-CN" altLang="zh-CN" sz="1200" kern="1200" dirty="0">
                <a:solidFill>
                  <a:schemeClr val="tx1"/>
                </a:solidFill>
                <a:effectLst/>
                <a:latin typeface="+mn-lt"/>
                <a:ea typeface="+mn-ea"/>
                <a:cs typeface="+mn-cs"/>
              </a:rPr>
              <a:t>可能会需要到多步的推理过程，而这个</a:t>
            </a:r>
            <a:r>
              <a:rPr lang="en-US" altLang="zh-CN" sz="1200" kern="1200" dirty="0">
                <a:solidFill>
                  <a:schemeClr val="tx1"/>
                </a:solidFill>
                <a:effectLst/>
                <a:latin typeface="+mn-lt"/>
                <a:ea typeface="+mn-ea"/>
                <a:cs typeface="+mn-cs"/>
              </a:rPr>
              <a:t> query </a:t>
            </a:r>
            <a:r>
              <a:rPr lang="zh-CN" altLang="zh-CN" sz="1200" kern="1200" dirty="0">
                <a:solidFill>
                  <a:schemeClr val="tx1"/>
                </a:solidFill>
                <a:effectLst/>
                <a:latin typeface="+mn-lt"/>
                <a:ea typeface="+mn-ea"/>
                <a:cs typeface="+mn-cs"/>
              </a:rPr>
              <a:t>对应的</a:t>
            </a:r>
            <a:r>
              <a:rPr lang="en-US" altLang="zh-CN" sz="1200" kern="1200" dirty="0">
                <a:solidFill>
                  <a:schemeClr val="tx1"/>
                </a:solidFill>
                <a:effectLst/>
                <a:latin typeface="+mn-lt"/>
                <a:ea typeface="+mn-ea"/>
                <a:cs typeface="+mn-cs"/>
              </a:rPr>
              <a:t> response </a:t>
            </a:r>
            <a:r>
              <a:rPr lang="zh-CN" altLang="zh-CN" sz="1200" kern="1200" dirty="0">
                <a:solidFill>
                  <a:schemeClr val="tx1"/>
                </a:solidFill>
                <a:effectLst/>
                <a:latin typeface="+mn-lt"/>
                <a:ea typeface="+mn-ea"/>
                <a:cs typeface="+mn-cs"/>
              </a:rPr>
              <a:t>则会形成对应问题的答案。</a:t>
            </a:r>
          </a:p>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16</a:t>
            </a:fld>
            <a:endParaRPr lang="zh-CN" altLang="en-US"/>
          </a:p>
        </p:txBody>
      </p:sp>
    </p:spTree>
    <p:extLst>
      <p:ext uri="{BB962C8B-B14F-4D97-AF65-F5344CB8AC3E}">
        <p14:creationId xmlns:p14="http://schemas.microsoft.com/office/powerpoint/2010/main" val="17369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首先，将卷积神经网络和递归神经网络结合起来，将图像和问题映射到公共特征空间，这里我就不多说了</a:t>
            </a:r>
            <a:endParaRPr lang="en-US" altLang="zh-CN" dirty="0"/>
          </a:p>
          <a:p>
            <a:r>
              <a:rPr lang="zh-CN" altLang="en-US" dirty="0"/>
              <a:t>主要是讨论一些对提取的图像和问题的特征进行处理和结合的方法，主要分为三类</a:t>
            </a:r>
            <a:endParaRPr lang="en-US" altLang="zh-CN" dirty="0"/>
          </a:p>
          <a:p>
            <a:endParaRPr lang="en-US" altLang="zh-CN" dirty="0"/>
          </a:p>
          <a:p>
            <a:r>
              <a:rPr lang="zh-CN" altLang="en-US" dirty="0"/>
              <a:t>注意力机制</a:t>
            </a:r>
            <a:endParaRPr lang="en-US" altLang="zh-CN" dirty="0"/>
          </a:p>
          <a:p>
            <a:endParaRPr lang="en-US" altLang="zh-CN" dirty="0"/>
          </a:p>
          <a:p>
            <a:r>
              <a:rPr lang="zh-CN" altLang="en-US" dirty="0"/>
              <a:t>和模块化架构。</a:t>
            </a:r>
            <a:endParaRPr lang="en-US" altLang="zh-CN" dirty="0"/>
          </a:p>
          <a:p>
            <a:endParaRPr lang="en-US" altLang="zh-CN" dirty="0"/>
          </a:p>
          <a:p>
            <a:r>
              <a:rPr lang="zh-CN" altLang="en-US" dirty="0"/>
              <a:t>加上结构化知识库的模型</a:t>
            </a:r>
          </a:p>
        </p:txBody>
      </p:sp>
      <p:sp>
        <p:nvSpPr>
          <p:cNvPr id="4" name="灯片编号占位符 3"/>
          <p:cNvSpPr>
            <a:spLocks noGrp="1"/>
          </p:cNvSpPr>
          <p:nvPr>
            <p:ph type="sldNum" sz="quarter" idx="5"/>
          </p:nvPr>
        </p:nvSpPr>
        <p:spPr/>
        <p:txBody>
          <a:bodyPr/>
          <a:lstStyle/>
          <a:p>
            <a:fld id="{D2323E38-7343-43DB-869B-5CA3E6D62FD1}" type="slidenum">
              <a:rPr lang="zh-CN" altLang="en-US" smtClean="0"/>
              <a:t>17</a:t>
            </a:fld>
            <a:endParaRPr lang="zh-CN" altLang="en-US"/>
          </a:p>
        </p:txBody>
      </p:sp>
    </p:spTree>
    <p:extLst>
      <p:ext uri="{BB962C8B-B14F-4D97-AF65-F5344CB8AC3E}">
        <p14:creationId xmlns:p14="http://schemas.microsoft.com/office/powerpoint/2010/main" val="1626761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意味着，当人们注意到某个目标或某个场景时，该目标内部以及该场景内每一处空间位置上的注意力分布是不一样的。</a:t>
            </a:r>
            <a:br>
              <a:rPr lang="zh-CN" altLang="en-US" dirty="0"/>
            </a:br>
            <a:r>
              <a:rPr lang="zh-CN" altLang="en-US" sz="1200" b="0" i="0" u="none" strike="noStrike" kern="1200" dirty="0">
                <a:solidFill>
                  <a:schemeClr val="tx1"/>
                </a:solidFill>
                <a:effectLst/>
                <a:latin typeface="+mn-lt"/>
                <a:ea typeface="+mn-ea"/>
                <a:cs typeface="+mn-cs"/>
              </a:rPr>
              <a:t>这一点在如下情形下同样成立：当我们试图描述一件事情，我们当前时刻说到的单词和句子和正在描述的该事情的对应某个片段最先关，而其他部分随着描述的进行，相关性也在不断地改变。</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在图像处理上的</a:t>
            </a:r>
            <a:r>
              <a:rPr lang="en-US" altLang="zh-CN" sz="1200" b="0" i="0" u="none" strike="noStrike" kern="1200" dirty="0">
                <a:solidFill>
                  <a:schemeClr val="tx1"/>
                </a:solidFill>
                <a:effectLst/>
                <a:latin typeface="+mn-lt"/>
                <a:ea typeface="+mn-ea"/>
                <a:cs typeface="+mn-cs"/>
              </a:rPr>
              <a:t>attention </a:t>
            </a:r>
            <a:r>
              <a:rPr lang="zh-CN" altLang="en-US" sz="1200" b="0" i="0" u="none" strike="noStrike" kern="1200" dirty="0">
                <a:solidFill>
                  <a:schemeClr val="tx1"/>
                </a:solidFill>
                <a:effectLst/>
                <a:latin typeface="+mn-lt"/>
                <a:ea typeface="+mn-ea"/>
                <a:cs typeface="+mn-cs"/>
              </a:rPr>
              <a:t>机制是 在特征图上生成空间分布的权重，然后再对特征图加权求和，试图让网络学出来对不同物体区域加以不同关注度。之后的在</a:t>
            </a:r>
            <a:r>
              <a:rPr lang="en-US" altLang="zh-CN" sz="1200" b="0" i="0" u="none" strike="noStrike" kern="1200" dirty="0">
                <a:solidFill>
                  <a:schemeClr val="tx1"/>
                </a:solidFill>
                <a:effectLst/>
                <a:latin typeface="+mn-lt"/>
                <a:ea typeface="+mn-ea"/>
                <a:cs typeface="+mn-cs"/>
              </a:rPr>
              <a:t>CV</a:t>
            </a:r>
            <a:r>
              <a:rPr lang="zh-CN" altLang="en-US" sz="1200" b="0" i="0" u="none" strike="noStrike" kern="1200" dirty="0">
                <a:solidFill>
                  <a:schemeClr val="tx1"/>
                </a:solidFill>
                <a:effectLst/>
                <a:latin typeface="+mn-lt"/>
                <a:ea typeface="+mn-ea"/>
                <a:cs typeface="+mn-cs"/>
              </a:rPr>
              <a:t>领域中应用</a:t>
            </a:r>
            <a:r>
              <a:rPr lang="en-US" altLang="zh-CN" sz="1200" b="0" i="0" u="none" strike="noStrike" kern="1200" dirty="0">
                <a:solidFill>
                  <a:schemeClr val="tx1"/>
                </a:solidFill>
                <a:effectLst/>
                <a:latin typeface="+mn-lt"/>
                <a:ea typeface="+mn-ea"/>
                <a:cs typeface="+mn-cs"/>
              </a:rPr>
              <a:t>attention</a:t>
            </a:r>
            <a:r>
              <a:rPr lang="zh-CN" altLang="en-US" sz="1200" b="0" i="0" u="none" strike="noStrike" kern="1200" dirty="0">
                <a:solidFill>
                  <a:schemeClr val="tx1"/>
                </a:solidFill>
                <a:effectLst/>
                <a:latin typeface="+mn-lt"/>
                <a:ea typeface="+mn-ea"/>
                <a:cs typeface="+mn-cs"/>
              </a:rPr>
              <a:t>绝大多数都是这么干的。</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18</a:t>
            </a:fld>
            <a:endParaRPr lang="zh-CN" altLang="en-US"/>
          </a:p>
        </p:txBody>
      </p:sp>
    </p:spTree>
    <p:extLst>
      <p:ext uri="{BB962C8B-B14F-4D97-AF65-F5344CB8AC3E}">
        <p14:creationId xmlns:p14="http://schemas.microsoft.com/office/powerpoint/2010/main" val="48100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如上图所示，通过问题</a:t>
            </a:r>
            <a:r>
              <a:rPr lang="en-US" altLang="zh-CN" dirty="0"/>
              <a:t>Q</a:t>
            </a:r>
            <a:r>
              <a:rPr lang="zh-CN" altLang="en-US" dirty="0"/>
              <a:t>的特征和图像特征组合，经过网络，公式或者其他方法得到每个图像特征</a:t>
            </a:r>
            <a:r>
              <a:rPr lang="en-US" altLang="zh-CN" dirty="0"/>
              <a:t>V = (v_1, ..., </a:t>
            </a:r>
            <a:r>
              <a:rPr lang="en-US" altLang="zh-CN" dirty="0" err="1"/>
              <a:t>v_k</a:t>
            </a:r>
            <a:r>
              <a:rPr lang="en-US" altLang="zh-CN" dirty="0"/>
              <a:t>)</a:t>
            </a:r>
            <a:r>
              <a:rPr lang="zh-CN" altLang="en-US" dirty="0"/>
              <a:t>的权重，将权重乘上</a:t>
            </a:r>
            <a:r>
              <a:rPr lang="en-US" altLang="zh-CN" dirty="0"/>
              <a:t>V</a:t>
            </a:r>
            <a:r>
              <a:rPr lang="zh-CN" altLang="en-US" dirty="0"/>
              <a:t>，</a:t>
            </a:r>
            <a:endParaRPr lang="en-US" altLang="zh-CN" dirty="0"/>
          </a:p>
          <a:p>
            <a:endParaRPr lang="en-US" altLang="zh-CN" dirty="0"/>
          </a:p>
          <a:p>
            <a:r>
              <a:rPr lang="zh-CN" altLang="en-US" dirty="0"/>
              <a:t>再联合输入到分类器</a:t>
            </a:r>
            <a:r>
              <a:rPr lang="en-US" altLang="zh-CN" dirty="0"/>
              <a:t>or</a:t>
            </a:r>
            <a:r>
              <a:rPr lang="zh-CN" altLang="en-US" dirty="0"/>
              <a:t>生成器中产生</a:t>
            </a:r>
            <a:r>
              <a:rPr lang="en-US" altLang="zh-CN" dirty="0"/>
              <a:t>answer</a:t>
            </a:r>
            <a:r>
              <a:rPr lang="zh-CN" altLang="en-US" dirty="0"/>
              <a:t>。</a:t>
            </a:r>
            <a:br>
              <a:rPr lang="zh-CN" altLang="en-US" dirty="0"/>
            </a:br>
            <a:endParaRPr lang="en-US" altLang="zh-CN" dirty="0"/>
          </a:p>
          <a:p>
            <a:endParaRPr lang="en-US" altLang="zh-CN" dirty="0"/>
          </a:p>
          <a:p>
            <a:endParaRPr lang="en-US" altLang="zh-CN" dirty="0"/>
          </a:p>
          <a:p>
            <a:endParaRPr lang="en-US" altLang="zh-CN" dirty="0"/>
          </a:p>
          <a:p>
            <a:endParaRPr lang="en-US" altLang="zh-CN" dirty="0"/>
          </a:p>
          <a:p>
            <a:r>
              <a:rPr lang="zh-CN" altLang="en-US" dirty="0"/>
              <a:t>除了图像上的</a:t>
            </a:r>
            <a:r>
              <a:rPr lang="en-US" altLang="zh-CN" dirty="0"/>
              <a:t>attention</a:t>
            </a:r>
            <a:r>
              <a:rPr lang="zh-CN" altLang="en-US" dirty="0"/>
              <a:t>外，</a:t>
            </a:r>
            <a:r>
              <a:rPr lang="en-US" altLang="zh-CN" dirty="0"/>
              <a:t>MFB</a:t>
            </a:r>
            <a:r>
              <a:rPr lang="zh-CN" altLang="en-US" dirty="0"/>
              <a:t>的论文还对问题</a:t>
            </a:r>
            <a:r>
              <a:rPr lang="en-US" altLang="zh-CN" dirty="0"/>
              <a:t>Q</a:t>
            </a:r>
            <a:r>
              <a:rPr lang="zh-CN" altLang="en-US" dirty="0"/>
              <a:t>本身也做一个</a:t>
            </a:r>
            <a:r>
              <a:rPr lang="en-US" altLang="zh-CN" dirty="0" err="1"/>
              <a:t>attetion</a:t>
            </a:r>
            <a:r>
              <a:rPr lang="zh-CN" altLang="en-US" dirty="0"/>
              <a:t>，并把两个</a:t>
            </a:r>
            <a:r>
              <a:rPr lang="en-US" altLang="zh-CN" dirty="0"/>
              <a:t>attention</a:t>
            </a:r>
            <a:r>
              <a:rPr lang="zh-CN" altLang="en-US" dirty="0"/>
              <a:t>称为</a:t>
            </a:r>
            <a:r>
              <a:rPr lang="en-US" altLang="zh-CN" dirty="0"/>
              <a:t>co-attention</a:t>
            </a:r>
            <a:r>
              <a:rPr lang="zh-CN" altLang="en-US" dirty="0"/>
              <a:t>。</a:t>
            </a:r>
          </a:p>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19</a:t>
            </a:fld>
            <a:endParaRPr lang="zh-CN" altLang="en-US"/>
          </a:p>
        </p:txBody>
      </p:sp>
    </p:spTree>
    <p:extLst>
      <p:ext uri="{BB962C8B-B14F-4D97-AF65-F5344CB8AC3E}">
        <p14:creationId xmlns:p14="http://schemas.microsoft.com/office/powerpoint/2010/main" val="945383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这个是我半个月关于视觉推理方向做的一个思维导图，我的调研主要分为四个部分，</a:t>
            </a:r>
          </a:p>
          <a:p>
            <a:r>
              <a:rPr lang="zh-CN" altLang="zh-CN" sz="1200" kern="1200" dirty="0">
                <a:solidFill>
                  <a:schemeClr val="tx1"/>
                </a:solidFill>
                <a:effectLst/>
                <a:latin typeface="+mn-lt"/>
                <a:ea typeface="+mn-ea"/>
                <a:cs typeface="+mn-cs"/>
              </a:rPr>
              <a:t>第一部分是对视觉推理的定义，因为没有具体的官方定义，目前我将其总结为结合计算机视觉和自然语言处理，实现对于某一项特定任务的多步骤的分析推算过程。</a:t>
            </a:r>
          </a:p>
          <a:p>
            <a:r>
              <a:rPr lang="zh-CN" altLang="zh-CN" sz="1200" kern="1200" dirty="0">
                <a:solidFill>
                  <a:schemeClr val="tx1"/>
                </a:solidFill>
                <a:effectLst/>
                <a:latin typeface="+mn-lt"/>
                <a:ea typeface="+mn-ea"/>
                <a:cs typeface="+mn-cs"/>
              </a:rPr>
              <a:t>第二部分是相关的应用方向，主要包括视觉问答，图像检测和图像描述。</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第三个部分是调研了近年来新出的评估视觉推理质量的基准图像数据集和评估措施。</a:t>
            </a:r>
          </a:p>
          <a:p>
            <a:r>
              <a:rPr lang="zh-CN" altLang="zh-CN" sz="1200" kern="1200" dirty="0">
                <a:solidFill>
                  <a:schemeClr val="tx1"/>
                </a:solidFill>
                <a:effectLst/>
                <a:latin typeface="+mn-lt"/>
                <a:ea typeface="+mn-ea"/>
                <a:cs typeface="+mn-cs"/>
              </a:rPr>
              <a:t>第四部分根据他们如何实现推理过程的现有方法进行分类，主要分为注意力机制，组合模型，知识库增强方法和。 调研了各个方法下面的现有模型，突出其优点和缺点。 </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a:t>
            </a:fld>
            <a:endParaRPr lang="zh-CN" altLang="en-US"/>
          </a:p>
        </p:txBody>
      </p:sp>
    </p:spTree>
    <p:extLst>
      <p:ext uri="{BB962C8B-B14F-4D97-AF65-F5344CB8AC3E}">
        <p14:creationId xmlns:p14="http://schemas.microsoft.com/office/powerpoint/2010/main" val="319976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回答这个问题的</a:t>
            </a:r>
            <a:r>
              <a:rPr lang="en-US" altLang="zh-CN" dirty="0"/>
              <a:t>NMN</a:t>
            </a:r>
            <a:r>
              <a:rPr lang="zh-CN" altLang="en-US" dirty="0"/>
              <a:t>，圆圈上方有红色的形状吗？两个查找模块定位红色形状和圆，转换</a:t>
            </a:r>
            <a:r>
              <a:rPr lang="en-US" altLang="zh-CN" dirty="0"/>
              <a:t>[</a:t>
            </a:r>
            <a:r>
              <a:rPr lang="zh-CN" altLang="en-US" dirty="0"/>
              <a:t>上面</a:t>
            </a:r>
            <a:r>
              <a:rPr lang="en-US" altLang="zh-CN" dirty="0"/>
              <a:t>]</a:t>
            </a:r>
            <a:r>
              <a:rPr lang="zh-CN" altLang="en-US" dirty="0"/>
              <a:t>将注意力转移到圆上面，组合模块计算它们的交点，测量</a:t>
            </a:r>
            <a:r>
              <a:rPr lang="en-US" altLang="zh-CN" dirty="0"/>
              <a:t>[</a:t>
            </a:r>
            <a:r>
              <a:rPr lang="zh-CN" altLang="en-US" dirty="0"/>
              <a:t>是</a:t>
            </a:r>
            <a:r>
              <a:rPr lang="en-US" altLang="zh-CN" dirty="0"/>
              <a:t>]</a:t>
            </a:r>
            <a:r>
              <a:rPr lang="zh-CN" altLang="en-US" dirty="0"/>
              <a:t>模块检查最终的注意力并确定它不是空的。</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在这篇文章中，每一个模块都是一个</a:t>
            </a:r>
            <a:r>
              <a:rPr lang="en-US" altLang="zh-CN"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mn-lt"/>
                <a:ea typeface="+mn-ea"/>
                <a:cs typeface="+mn-cs"/>
              </a:rPr>
              <a:t>，就是一种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的特征提取网络，并且每一个模块输出相同维度的特征</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信息。</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20</a:t>
            </a:fld>
            <a:endParaRPr lang="zh-CN" altLang="en-US"/>
          </a:p>
        </p:txBody>
      </p:sp>
    </p:spTree>
    <p:extLst>
      <p:ext uri="{BB962C8B-B14F-4D97-AF65-F5344CB8AC3E}">
        <p14:creationId xmlns:p14="http://schemas.microsoft.com/office/powerpoint/2010/main" val="350319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21</a:t>
            </a:fld>
            <a:endParaRPr lang="zh-CN" altLang="en-US"/>
          </a:p>
        </p:txBody>
      </p:sp>
    </p:spTree>
    <p:extLst>
      <p:ext uri="{BB962C8B-B14F-4D97-AF65-F5344CB8AC3E}">
        <p14:creationId xmlns:p14="http://schemas.microsoft.com/office/powerpoint/2010/main" val="280533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CLEVR</a:t>
            </a:r>
            <a:r>
              <a:rPr lang="zh-CN" altLang="zh-CN" sz="1200" kern="1200" dirty="0">
                <a:solidFill>
                  <a:schemeClr val="tx1"/>
                </a:solidFill>
                <a:effectLst/>
                <a:latin typeface="+mn-lt"/>
                <a:ea typeface="+mn-ea"/>
                <a:cs typeface="+mn-cs"/>
              </a:rPr>
              <a:t>数据集中的问题很复杂需要一定步骤的推理，传统的深度学习结构在这个数据集上表现得不是很好，我们可以看到模型和人类的准确度存在相当大的鸿沟，因此这篇文章提出了一个新的组合模型</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22</a:t>
            </a:fld>
            <a:endParaRPr lang="zh-CN" altLang="en-US"/>
          </a:p>
        </p:txBody>
      </p:sp>
    </p:spTree>
    <p:extLst>
      <p:ext uri="{BB962C8B-B14F-4D97-AF65-F5344CB8AC3E}">
        <p14:creationId xmlns:p14="http://schemas.microsoft.com/office/powerpoint/2010/main" val="723129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这个模型包括两个部分，第一个组件是程序生成器，用来读取文本并产生回答问题所需要的程序，另一半是执行引擎，输入程序和图像，并在图像运行这个程序并得到答案。</a:t>
            </a:r>
          </a:p>
          <a:p>
            <a:r>
              <a:rPr lang="zh-CN" altLang="zh-CN" sz="1200" kern="1200" dirty="0">
                <a:solidFill>
                  <a:schemeClr val="tx1"/>
                </a:solidFill>
                <a:effectLst/>
                <a:latin typeface="+mn-lt"/>
                <a:ea typeface="+mn-ea"/>
                <a:cs typeface="+mn-cs"/>
              </a:rPr>
              <a:t>程序生成器是通过序列到序列</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来实现的，左边的</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负责接收问题文本，一个</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读取一个字，（编码过程实际上使用了循环神经网络记忆的功能，通过上下文的序列关系，将词向量依次输入网络。对于循环神经网络，每一次网络都会输出一个结果，但是编码的不同之处在于，其只保留最后一个隐藏状态，相当于将整句话浓缩在一起，将其存为一个内容向量（</a:t>
            </a:r>
            <a:r>
              <a:rPr lang="en-US" altLang="zh-CN" sz="1200" kern="1200" dirty="0">
                <a:solidFill>
                  <a:schemeClr val="tx1"/>
                </a:solidFill>
                <a:effectLst/>
                <a:latin typeface="+mn-lt"/>
                <a:ea typeface="+mn-ea"/>
                <a:cs typeface="+mn-cs"/>
              </a:rPr>
              <a:t>context</a:t>
            </a:r>
            <a:r>
              <a:rPr lang="zh-CN" altLang="zh-CN" sz="1200" kern="1200" dirty="0">
                <a:solidFill>
                  <a:schemeClr val="tx1"/>
                </a:solidFill>
                <a:effectLst/>
                <a:latin typeface="+mn-lt"/>
                <a:ea typeface="+mn-ea"/>
                <a:cs typeface="+mn-cs"/>
              </a:rPr>
              <a:t>）供后面的解码器（</a:t>
            </a:r>
            <a:r>
              <a:rPr lang="en-US" altLang="zh-CN" sz="1200" kern="1200" dirty="0">
                <a:solidFill>
                  <a:schemeClr val="tx1"/>
                </a:solidFill>
                <a:effectLst/>
                <a:latin typeface="+mn-lt"/>
                <a:ea typeface="+mn-ea"/>
                <a:cs typeface="+mn-cs"/>
              </a:rPr>
              <a:t>decoder</a:t>
            </a:r>
            <a:r>
              <a:rPr lang="zh-CN" altLang="zh-CN" sz="1200" kern="1200" dirty="0">
                <a:solidFill>
                  <a:schemeClr val="tx1"/>
                </a:solidFill>
                <a:effectLst/>
                <a:latin typeface="+mn-lt"/>
                <a:ea typeface="+mn-ea"/>
                <a:cs typeface="+mn-cs"/>
              </a:rPr>
              <a:t>）使用。编码器网络</a:t>
            </a:r>
            <a:r>
              <a:rPr lang="en-US" altLang="zh-CN" sz="1200" kern="1200" dirty="0">
                <a:solidFill>
                  <a:schemeClr val="tx1"/>
                </a:solidFill>
                <a:effectLst/>
                <a:latin typeface="+mn-lt"/>
                <a:ea typeface="+mn-ea"/>
                <a:cs typeface="+mn-cs"/>
              </a:rPr>
              <a:t>(Encode)</a:t>
            </a:r>
            <a:r>
              <a:rPr lang="zh-CN" altLang="zh-CN" sz="1200" kern="1200" dirty="0">
                <a:solidFill>
                  <a:schemeClr val="tx1"/>
                </a:solidFill>
                <a:effectLst/>
                <a:latin typeface="+mn-lt"/>
                <a:ea typeface="+mn-ea"/>
                <a:cs typeface="+mn-cs"/>
              </a:rPr>
              <a:t>将输入序列压缩成矢量，解码器网络</a:t>
            </a:r>
            <a:r>
              <a:rPr lang="en-US" altLang="zh-CN" sz="1200" kern="1200" dirty="0">
                <a:solidFill>
                  <a:schemeClr val="tx1"/>
                </a:solidFill>
                <a:effectLst/>
                <a:latin typeface="+mn-lt"/>
                <a:ea typeface="+mn-ea"/>
                <a:cs typeface="+mn-cs"/>
              </a:rPr>
              <a:t>(Decode)</a:t>
            </a:r>
            <a:r>
              <a:rPr lang="zh-CN" altLang="zh-CN" sz="1200" kern="1200" dirty="0">
                <a:solidFill>
                  <a:schemeClr val="tx1"/>
                </a:solidFill>
                <a:effectLst/>
                <a:latin typeface="+mn-lt"/>
                <a:ea typeface="+mn-ea"/>
                <a:cs typeface="+mn-cs"/>
              </a:rPr>
              <a:t>将该矢量展开为新的序列）</a:t>
            </a:r>
          </a:p>
          <a:p>
            <a:r>
              <a:rPr lang="zh-CN" altLang="zh-CN" sz="1200" kern="1200" dirty="0">
                <a:solidFill>
                  <a:schemeClr val="tx1"/>
                </a:solidFill>
                <a:effectLst/>
                <a:latin typeface="+mn-lt"/>
                <a:ea typeface="+mn-ea"/>
                <a:cs typeface="+mn-cs"/>
              </a:rPr>
              <a:t>右边的</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负责产生程序单元，因为一个问题所关联的程序常常是树状结构的，我们先用前缀遍历一个树，将其传唤为序列化的函数</a:t>
            </a:r>
          </a:p>
          <a:p>
            <a:r>
              <a:rPr lang="zh-CN" altLang="zh-CN" sz="1200" kern="1200" dirty="0">
                <a:solidFill>
                  <a:schemeClr val="tx1"/>
                </a:solidFill>
                <a:effectLst/>
                <a:latin typeface="+mn-lt"/>
                <a:ea typeface="+mn-ea"/>
                <a:cs typeface="+mn-cs"/>
              </a:rPr>
              <a:t>其中一个序列可以解释为一个抽象语法树的前缀遍历</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我们在测试时解码时，我们只需在每个时间步骤中使用</a:t>
            </a:r>
            <a:r>
              <a:rPr lang="en-US" altLang="zh-CN" sz="1200" kern="1200" dirty="0">
                <a:solidFill>
                  <a:schemeClr val="tx1"/>
                </a:solidFill>
                <a:effectLst/>
                <a:latin typeface="+mn-lt"/>
                <a:ea typeface="+mn-ea"/>
                <a:cs typeface="+mn-cs"/>
              </a:rPr>
              <a:t>argmax</a:t>
            </a:r>
            <a:r>
              <a:rPr lang="zh-CN" altLang="zh-CN" sz="1200" kern="1200" dirty="0">
                <a:solidFill>
                  <a:schemeClr val="tx1"/>
                </a:solidFill>
                <a:effectLst/>
                <a:latin typeface="+mn-lt"/>
                <a:ea typeface="+mn-ea"/>
                <a:cs typeface="+mn-cs"/>
              </a:rPr>
              <a:t>函数。生成的函数序列被转换为语法树；这很简单，因为每个函数的</a:t>
            </a:r>
            <a:r>
              <a:rPr lang="en-US" altLang="zh-CN" sz="1200" kern="1200" dirty="0">
                <a:solidFill>
                  <a:schemeClr val="tx1"/>
                </a:solidFill>
                <a:effectLst/>
                <a:latin typeface="+mn-lt"/>
                <a:ea typeface="+mn-ea"/>
                <a:cs typeface="+mn-cs"/>
              </a:rPr>
              <a:t>arity</a:t>
            </a:r>
            <a:r>
              <a:rPr lang="zh-CN" altLang="zh-CN" sz="1200" kern="1200" dirty="0">
                <a:solidFill>
                  <a:schemeClr val="tx1"/>
                </a:solidFill>
                <a:effectLst/>
                <a:latin typeface="+mn-lt"/>
                <a:ea typeface="+mn-ea"/>
                <a:cs typeface="+mn-cs"/>
              </a:rPr>
              <a:t>都是已知的。</a:t>
            </a:r>
          </a:p>
          <a:p>
            <a:r>
              <a:rPr lang="zh-CN" altLang="zh-CN" sz="1200" kern="1200" dirty="0">
                <a:solidFill>
                  <a:schemeClr val="tx1"/>
                </a:solidFill>
                <a:effectLst/>
                <a:latin typeface="+mn-lt"/>
                <a:ea typeface="+mn-ea"/>
                <a:cs typeface="+mn-cs"/>
              </a:rPr>
              <a:t>一些生成的序列不符合树的</a:t>
            </a:r>
            <a:r>
              <a:rPr lang="en-US" altLang="zh-CN" sz="1200" kern="1200" dirty="0">
                <a:solidFill>
                  <a:schemeClr val="tx1"/>
                </a:solidFill>
                <a:effectLst/>
                <a:latin typeface="+mn-lt"/>
                <a:ea typeface="+mn-ea"/>
                <a:cs typeface="+mn-cs"/>
              </a:rPr>
              <a:t>fix</a:t>
            </a:r>
            <a:r>
              <a:rPr lang="zh-CN" altLang="zh-CN" sz="1200" kern="1200" dirty="0">
                <a:solidFill>
                  <a:schemeClr val="tx1"/>
                </a:solidFill>
                <a:effectLst/>
                <a:latin typeface="+mn-lt"/>
                <a:ea typeface="+mn-ea"/>
                <a:cs typeface="+mn-cs"/>
              </a:rPr>
              <a:t>前遍历。如果序列太短（某些函数没有足够的子级），那么我们用场景常量填充序列。如果序列太长（某些函数没有父级），则丢弃未使用的函数。</a:t>
            </a:r>
          </a:p>
          <a:p>
            <a:r>
              <a:rPr lang="zh-CN" altLang="zh-CN" sz="1200" kern="1200" dirty="0">
                <a:solidFill>
                  <a:schemeClr val="tx1"/>
                </a:solidFill>
                <a:effectLst/>
                <a:latin typeface="+mn-lt"/>
                <a:ea typeface="+mn-ea"/>
                <a:cs typeface="+mn-cs"/>
              </a:rPr>
              <a:t>右边是一个执行引擎·，包含了模块清单，这个清单里面，对于每一个函数编程语言中的函数，我们把他看作一个模块，每一个模块本身是一个小的神经网络。在这个图中这个是一个由两个卷积层的残差模块。这些模块有着相同的结构，他们只是再参数上不一样，并且通过训练，这些参数会专门用于这个模块的任务。</a:t>
            </a:r>
          </a:p>
          <a:p>
            <a:r>
              <a:rPr lang="zh-CN" altLang="zh-CN" sz="1200" kern="1200" dirty="0">
                <a:solidFill>
                  <a:schemeClr val="tx1"/>
                </a:solidFill>
                <a:effectLst/>
                <a:latin typeface="+mn-lt"/>
                <a:ea typeface="+mn-ea"/>
                <a:cs typeface="+mn-cs"/>
              </a:rPr>
              <a:t>现在一旦我们在我们的程序中有我们的模块，我们使用我们的模块来组装一个定制的神经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动态神经网络结构，它反映了预测程序的结构。这样，对于我们预测的每一个程序，我们最终都会得到一个独立的新的定制架构来回答这个问题。然后，这个体系结构形成一个单一的前馈网络，我们可以通过它传递图像，最终得到问题的答案。</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这个神经网络的训练过程可以分为三步：第一步是训练这个程序生成器，这是一个有监督的序列到序列训练阶段，我们从</a:t>
            </a:r>
            <a:r>
              <a:rPr lang="en-US" altLang="zh-CN" sz="1200" kern="1200" dirty="0">
                <a:solidFill>
                  <a:schemeClr val="tx1"/>
                </a:solidFill>
                <a:effectLst/>
                <a:latin typeface="+mn-lt"/>
                <a:ea typeface="+mn-ea"/>
                <a:cs typeface="+mn-cs"/>
              </a:rPr>
              <a:t>CLEVR</a:t>
            </a:r>
            <a:r>
              <a:rPr lang="zh-CN" altLang="zh-CN" sz="1200" kern="1200" dirty="0">
                <a:solidFill>
                  <a:schemeClr val="tx1"/>
                </a:solidFill>
                <a:effectLst/>
                <a:latin typeface="+mn-lt"/>
                <a:ea typeface="+mn-ea"/>
                <a:cs typeface="+mn-cs"/>
              </a:rPr>
              <a:t>数据集中输入问题，并尝试预测地面实况程序。在第二阶段，我们冻结程序生成器，并使用预测而非地面实况程序训练执行引擎。这意味着在第二阶段，我们使用的唯一监督是一个问题、图像和一个答案，而在这一阶段，我们不需要地面实况计划</a:t>
            </a:r>
            <a:r>
              <a:rPr lang="en-US" altLang="zh-CN" sz="1200" kern="1200" dirty="0">
                <a:solidFill>
                  <a:schemeClr val="tx1"/>
                </a:solidFill>
                <a:effectLst/>
                <a:latin typeface="+mn-lt"/>
                <a:ea typeface="+mn-ea"/>
                <a:cs typeface="+mn-cs"/>
              </a:rPr>
              <a:t>ground truth program</a:t>
            </a:r>
            <a:r>
              <a:rPr lang="zh-CN" altLang="zh-CN" sz="1200" kern="1200" dirty="0">
                <a:solidFill>
                  <a:schemeClr val="tx1"/>
                </a:solidFill>
                <a:effectLst/>
                <a:latin typeface="+mn-lt"/>
                <a:ea typeface="+mn-ea"/>
                <a:cs typeface="+mn-cs"/>
              </a:rPr>
              <a:t>。最后在第三阶段，我们共同微调模型的两个组件，但是这里有一个小小的技术挑战，因为程序是在程序生成器内部生成的，我们不能通过这个离散结构直接反向传播。为了解决这个问题，我们使用增强算法计算策略梯度，允许我们通过反向传播到程序生成器中，并在不观察任何程序的情况下联合训练整个模型。</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23</a:t>
            </a:fld>
            <a:endParaRPr lang="zh-CN" altLang="en-US"/>
          </a:p>
        </p:txBody>
      </p:sp>
    </p:spTree>
    <p:extLst>
      <p:ext uri="{BB962C8B-B14F-4D97-AF65-F5344CB8AC3E}">
        <p14:creationId xmlns:p14="http://schemas.microsoft.com/office/powerpoint/2010/main" val="18267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来自</a:t>
            </a:r>
            <a:r>
              <a:rPr lang="en-US" altLang="zh-CN" sz="1200" b="0" i="0" kern="1200" dirty="0">
                <a:solidFill>
                  <a:schemeClr val="tx1"/>
                </a:solidFill>
                <a:effectLst/>
                <a:latin typeface="+mn-lt"/>
                <a:ea typeface="+mn-ea"/>
                <a:cs typeface="+mn-cs"/>
              </a:rPr>
              <a:t>CLEVR</a:t>
            </a:r>
            <a:r>
              <a:rPr lang="zh-CN" altLang="en-US" sz="1200" b="0" i="0" kern="1200" dirty="0">
                <a:solidFill>
                  <a:schemeClr val="tx1"/>
                </a:solidFill>
                <a:effectLst/>
                <a:latin typeface="+mn-lt"/>
                <a:ea typeface="+mn-ea"/>
                <a:cs typeface="+mn-cs"/>
              </a:rPr>
              <a:t>人类数据集的问题示例，以及来自我们模型的预测程序和答案。提示问题中没有出现的疑问词会加下划线。一些预测的程序与问题的语义完全匹配（绿色）；一些程序与问题的语义比较匹配（黄色），一些程序似乎与问题无关（红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虽然额外使用了推理监督数据，但是经过训练的神经网络实现了逻辑的可见性，也就是我们知道神经网络想的逻辑，如上图所示。由此，其实我们可以很明确的说：</a:t>
            </a:r>
          </a:p>
          <a:p>
            <a:r>
              <a:rPr lang="zh-CN" altLang="en-US" sz="1200" b="0" i="0" u="none" strike="noStrike" kern="1200" dirty="0">
                <a:solidFill>
                  <a:schemeClr val="tx1"/>
                </a:solidFill>
                <a:effectLst/>
                <a:latin typeface="+mn-lt"/>
                <a:ea typeface="+mn-ea"/>
                <a:cs typeface="+mn-cs"/>
              </a:rPr>
              <a:t>神经网络是可以具备逻辑的，而神经网络不同层的输入输出就是计算机的“思考”过程。</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24</a:t>
            </a:fld>
            <a:endParaRPr lang="zh-CN" altLang="en-US"/>
          </a:p>
        </p:txBody>
      </p:sp>
    </p:spTree>
    <p:extLst>
      <p:ext uri="{BB962C8B-B14F-4D97-AF65-F5344CB8AC3E}">
        <p14:creationId xmlns:p14="http://schemas.microsoft.com/office/powerpoint/2010/main" val="144039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所以现在当我们测试这个的时候</a:t>
            </a:r>
          </a:p>
          <a:p>
            <a:r>
              <a:rPr lang="zh-CN" altLang="en-US" sz="1200" b="0" i="0" kern="1200" dirty="0">
                <a:solidFill>
                  <a:schemeClr val="tx1"/>
                </a:solidFill>
                <a:effectLst/>
                <a:latin typeface="+mn-lt"/>
                <a:ea typeface="+mn-ea"/>
                <a:cs typeface="+mn-cs"/>
              </a:rPr>
              <a:t>我们实现的</a:t>
            </a:r>
            <a:r>
              <a:rPr lang="en-US" altLang="zh-CN" sz="1200" b="0" i="0" kern="1200" dirty="0">
                <a:solidFill>
                  <a:schemeClr val="tx1"/>
                </a:solidFill>
                <a:effectLst/>
                <a:latin typeface="+mn-lt"/>
                <a:ea typeface="+mn-ea"/>
                <a:cs typeface="+mn-cs"/>
              </a:rPr>
              <a:t>CLEVR</a:t>
            </a:r>
            <a:r>
              <a:rPr lang="zh-CN" altLang="en-US" sz="1200" b="0" i="0" kern="1200" dirty="0">
                <a:solidFill>
                  <a:schemeClr val="tx1"/>
                </a:solidFill>
                <a:effectLst/>
                <a:latin typeface="+mn-lt"/>
                <a:ea typeface="+mn-ea"/>
                <a:cs typeface="+mn-cs"/>
              </a:rPr>
              <a:t>数据集模型</a:t>
            </a:r>
          </a:p>
          <a:p>
            <a:r>
              <a:rPr lang="zh-CN" altLang="en-US" sz="1200" b="0" i="0" kern="1200" dirty="0">
                <a:solidFill>
                  <a:schemeClr val="tx1"/>
                </a:solidFill>
                <a:effectLst/>
                <a:latin typeface="+mn-lt"/>
                <a:ea typeface="+mn-ea"/>
                <a:cs typeface="+mn-cs"/>
              </a:rPr>
              <a:t>总的来说，准确率为</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。比人类的识别率要高，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但是，这个方法主要采用了神经模块网络，比较是针对于</a:t>
            </a:r>
            <a:r>
              <a:rPr lang="en-US" altLang="zh-CN" sz="1200" b="0" i="0" u="none" strike="noStrike" kern="1200" dirty="0">
                <a:solidFill>
                  <a:schemeClr val="tx1"/>
                </a:solidFill>
                <a:effectLst/>
                <a:latin typeface="+mn-lt"/>
                <a:ea typeface="+mn-ea"/>
                <a:cs typeface="+mn-cs"/>
              </a:rPr>
              <a:t>CLEVER</a:t>
            </a:r>
            <a:r>
              <a:rPr lang="zh-CN" altLang="en-US" sz="1200" b="0" i="0" u="none" strike="noStrike" kern="1200" dirty="0">
                <a:solidFill>
                  <a:schemeClr val="tx1"/>
                </a:solidFill>
                <a:effectLst/>
                <a:latin typeface="+mn-lt"/>
                <a:ea typeface="+mn-ea"/>
                <a:cs typeface="+mn-cs"/>
              </a:rPr>
              <a:t>数据集。</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还有很多方法，比如在程序生成器下加上</a:t>
            </a:r>
            <a:r>
              <a:rPr lang="en-US" altLang="zh-CN" sz="1200" b="0" i="0" u="none" strike="noStrike" kern="1200" dirty="0">
                <a:solidFill>
                  <a:schemeClr val="tx1"/>
                </a:solidFill>
                <a:effectLst/>
                <a:latin typeface="+mn-lt"/>
                <a:ea typeface="+mn-ea"/>
                <a:cs typeface="+mn-cs"/>
              </a:rPr>
              <a:t>attention</a:t>
            </a:r>
            <a:r>
              <a:rPr lang="zh-CN" altLang="en-US" sz="1200" b="0" i="0" u="none" strike="noStrike" kern="1200" dirty="0">
                <a:solidFill>
                  <a:schemeClr val="tx1"/>
                </a:solidFill>
                <a:effectLst/>
                <a:latin typeface="+mn-lt"/>
                <a:ea typeface="+mn-ea"/>
                <a:cs typeface="+mn-cs"/>
              </a:rPr>
              <a:t>机制，利用关系网络进行推理，或者使用知识增强的方法</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25</a:t>
            </a:fld>
            <a:endParaRPr lang="zh-CN" altLang="en-US"/>
          </a:p>
        </p:txBody>
      </p:sp>
    </p:spTree>
    <p:extLst>
      <p:ext uri="{BB962C8B-B14F-4D97-AF65-F5344CB8AC3E}">
        <p14:creationId xmlns:p14="http://schemas.microsoft.com/office/powerpoint/2010/main" val="2511067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这篇论文因为同样是基于</a:t>
            </a:r>
            <a:r>
              <a:rPr lang="en-US" altLang="zh-CN" sz="1200" b="0" i="0" u="none" strike="noStrike" kern="1200" dirty="0">
                <a:solidFill>
                  <a:schemeClr val="tx1"/>
                </a:solidFill>
                <a:effectLst/>
                <a:latin typeface="+mn-lt"/>
                <a:ea typeface="+mn-ea"/>
                <a:cs typeface="+mn-cs"/>
              </a:rPr>
              <a:t>Neural Module Networks, </a:t>
            </a:r>
            <a:r>
              <a:rPr lang="zh-CN" altLang="en-US" sz="1200" b="0" i="0" u="none" strike="noStrike" kern="1200" dirty="0">
                <a:solidFill>
                  <a:schemeClr val="tx1"/>
                </a:solidFill>
                <a:effectLst/>
                <a:latin typeface="+mn-lt"/>
                <a:ea typeface="+mn-ea"/>
                <a:cs typeface="+mn-cs"/>
              </a:rPr>
              <a:t>所以在方法论上和上一篇论文是非常相似的：</a:t>
            </a:r>
            <a:endParaRPr lang="en-US" altLang="zh-CN" sz="1200" b="0" i="0" u="none" strike="noStrike"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26</a:t>
            </a:fld>
            <a:endParaRPr lang="zh-CN" altLang="en-US"/>
          </a:p>
        </p:txBody>
      </p:sp>
    </p:spTree>
    <p:extLst>
      <p:ext uri="{BB962C8B-B14F-4D97-AF65-F5344CB8AC3E}">
        <p14:creationId xmlns:p14="http://schemas.microsoft.com/office/powerpoint/2010/main" val="433095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论文最核心的想法就是把</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提出的</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特征信息当做图像中的物体来看待，然后不同物体两两组合再加上问题的</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输出特征，连在一起经过</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输出一个所谓的关系</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，然后把所有的关系加在一起经过</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输出结果！所以，这个模型真的超级简单！</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RN</a:t>
            </a:r>
            <a:r>
              <a:rPr lang="zh-CN" altLang="en-US" sz="1200" b="0" i="0" kern="1200" dirty="0">
                <a:solidFill>
                  <a:schemeClr val="tx1"/>
                </a:solidFill>
                <a:effectLst/>
                <a:latin typeface="+mn-lt"/>
                <a:ea typeface="+mn-ea"/>
                <a:cs typeface="+mn-cs"/>
              </a:rPr>
              <a:t>能</a:t>
            </a:r>
            <a:r>
              <a:rPr lang="en-US"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说明神经网络可以任意找出两个对象之间的某种潜在关系，而这种关系可以称之为推理。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最值得注意的是这篇论文使用</a:t>
            </a:r>
            <a:r>
              <a:rPr lang="en-US" altLang="zh-CN" sz="1200" b="0" i="0" kern="1200" dirty="0">
                <a:solidFill>
                  <a:schemeClr val="tx1"/>
                </a:solidFill>
                <a:effectLst/>
                <a:latin typeface="+mn-lt"/>
                <a:ea typeface="+mn-ea"/>
                <a:cs typeface="+mn-cs"/>
              </a:rPr>
              <a:t>RN</a:t>
            </a:r>
            <a:r>
              <a:rPr lang="zh-CN" altLang="en-US" sz="1200" b="0" i="0" kern="1200" dirty="0">
                <a:solidFill>
                  <a:schemeClr val="tx1"/>
                </a:solidFill>
                <a:effectLst/>
                <a:latin typeface="+mn-lt"/>
                <a:ea typeface="+mn-ea"/>
                <a:cs typeface="+mn-cs"/>
              </a:rPr>
              <a:t>的网络结构，但是没有使用前两篇文章的额外监督数据，效果却要更好！这显然说明这篇论文的效果其实是远大于前两篇的。</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前两篇论文有点像说直接跟神经网络说有这些逻辑推理，让神经网络去学，而这篇论文的思想是限定神经网络的结构，让它不得不去学习图片中不同物体的潜在关系。</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但是，推理不只是关系呀，这样做依然还是有针对</a:t>
            </a:r>
            <a:r>
              <a:rPr lang="en-US" altLang="zh-CN" sz="1200" b="0" i="0" kern="1200" dirty="0">
                <a:solidFill>
                  <a:schemeClr val="tx1"/>
                </a:solidFill>
                <a:effectLst/>
                <a:latin typeface="+mn-lt"/>
                <a:ea typeface="+mn-ea"/>
                <a:cs typeface="+mn-cs"/>
              </a:rPr>
              <a:t>CLEVER</a:t>
            </a:r>
            <a:r>
              <a:rPr lang="zh-CN" altLang="en-US" sz="1200" b="0" i="0" kern="1200" dirty="0">
                <a:solidFill>
                  <a:schemeClr val="tx1"/>
                </a:solidFill>
                <a:effectLst/>
                <a:latin typeface="+mn-lt"/>
                <a:ea typeface="+mn-ea"/>
                <a:cs typeface="+mn-cs"/>
              </a:rPr>
              <a:t>数据集的嫌疑。我觉得只要把图片的场景变得复杂，甚至只要让推理的分类增大到上百类，上面这些方法都要</a:t>
            </a:r>
            <a:r>
              <a:rPr lang="en-US" altLang="zh-CN" sz="1200" b="0" i="0" kern="1200" dirty="0">
                <a:solidFill>
                  <a:schemeClr val="tx1"/>
                </a:solidFill>
                <a:effectLst/>
                <a:latin typeface="+mn-lt"/>
                <a:ea typeface="+mn-ea"/>
                <a:cs typeface="+mn-cs"/>
              </a:rPr>
              <a:t>go die</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27</a:t>
            </a:fld>
            <a:endParaRPr lang="zh-CN" altLang="en-US"/>
          </a:p>
        </p:txBody>
      </p:sp>
    </p:spTree>
    <p:extLst>
      <p:ext uri="{BB962C8B-B14F-4D97-AF65-F5344CB8AC3E}">
        <p14:creationId xmlns:p14="http://schemas.microsoft.com/office/powerpoint/2010/main" val="3873621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这篇文章中，我们提出了一个可以同时用于空间和语义推理的生成框架。</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与现在只依赖于卷积的方法不同，我们的框架可以从以知识库为形式的结构化信息中学习，进行视觉识别。</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我们的核心算法包含两个模块：局部模块，基于空间记忆，用 </a:t>
            </a:r>
            <a:r>
              <a:rPr lang="en-US" altLang="zh-CN" sz="1200" b="0" i="0" u="none" strike="noStrike" kern="1200" dirty="0" err="1">
                <a:solidFill>
                  <a:schemeClr val="tx1"/>
                </a:solidFill>
                <a:effectLst/>
                <a:latin typeface="+mn-lt"/>
                <a:ea typeface="+mn-ea"/>
                <a:cs typeface="+mn-cs"/>
              </a:rPr>
              <a:t>ConvNets</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做像素级推理。通过并行记忆更新，我们的执行效率得到很大提高。</a:t>
            </a:r>
          </a:p>
          <a:p>
            <a:r>
              <a:rPr lang="zh-CN" altLang="en-US" sz="1200" b="0" i="0" u="none" strike="noStrike" kern="1200" dirty="0">
                <a:solidFill>
                  <a:schemeClr val="tx1"/>
                </a:solidFill>
                <a:effectLst/>
                <a:latin typeface="+mn-lt"/>
                <a:ea typeface="+mn-ea"/>
                <a:cs typeface="+mn-cs"/>
              </a:rPr>
              <a:t>此外，我们引入了全局模块进行局域外的推理。在全局模块中，推理是基于图模型展开的。它有三个组成部分：</a:t>
            </a:r>
          </a:p>
          <a:p>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）一个知识图谱，我们把类当做结点，建立边来对它们之间不同类型的语义关系进行编码；</a:t>
            </a:r>
          </a:p>
          <a:p>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）一个当前图像的区域图，图中的区域是结点，区域间的空间关系是边；</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）一个工作分配图，将区域分配给类别。利用这种结构的优势，我们开发了一个推理模型，专门用于在图中传递信息。局部模块和全局模块迭代工作，交叉互递预测结果来调整预期。</a:t>
            </a:r>
          </a:p>
          <a:p>
            <a:r>
              <a:rPr lang="zh-CN" altLang="en-US" sz="1200" b="0" i="0" u="none" strike="noStrike" kern="1200" dirty="0">
                <a:solidFill>
                  <a:schemeClr val="tx1"/>
                </a:solidFill>
                <a:effectLst/>
                <a:latin typeface="+mn-lt"/>
                <a:ea typeface="+mn-ea"/>
                <a:cs typeface="+mn-cs"/>
              </a:rPr>
              <a:t>需要注意的是，</a:t>
            </a:r>
            <a:r>
              <a:rPr lang="zh-CN" altLang="en-US" sz="1200" b="1" i="0" u="none" strike="noStrike" kern="1200" dirty="0">
                <a:solidFill>
                  <a:schemeClr val="tx1"/>
                </a:solidFill>
                <a:effectLst/>
                <a:latin typeface="+mn-lt"/>
                <a:ea typeface="+mn-ea"/>
                <a:cs typeface="+mn-cs"/>
              </a:rPr>
              <a:t>局部模块和全局模块不是分离的</a:t>
            </a:r>
            <a:r>
              <a:rPr lang="zh-CN" altLang="en-US" sz="1200" b="0" i="0" u="none" strike="noStrike" kern="1200" dirty="0">
                <a:solidFill>
                  <a:schemeClr val="tx1"/>
                </a:solidFill>
                <a:effectLst/>
                <a:latin typeface="+mn-lt"/>
                <a:ea typeface="+mn-ea"/>
                <a:cs typeface="+mn-cs"/>
              </a:rPr>
              <a:t>，对图像的深刻理解通常是先验的背景知识和对图像的具体观察间的折中。因此，</a:t>
            </a:r>
            <a:r>
              <a:rPr lang="zh-CN" altLang="en-US" sz="1200" b="1" i="0" u="none" strike="noStrike" kern="1200" dirty="0">
                <a:solidFill>
                  <a:schemeClr val="tx1"/>
                </a:solidFill>
                <a:effectLst/>
                <a:latin typeface="+mn-lt"/>
                <a:ea typeface="+mn-ea"/>
                <a:cs typeface="+mn-cs"/>
              </a:rPr>
              <a:t>我们用注意力机制联合两个模块，使模型在做最终预测时使用相关性最大的特征</a:t>
            </a:r>
            <a:r>
              <a:rPr lang="zh-CN" altLang="en-US"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我们的框架比普通的 </a:t>
            </a:r>
            <a:r>
              <a:rPr lang="en-US" altLang="zh-CN" sz="1200" b="0" i="0" u="none" strike="noStrike" kern="1200" dirty="0" err="1">
                <a:solidFill>
                  <a:schemeClr val="tx1"/>
                </a:solidFill>
                <a:effectLst/>
                <a:latin typeface="+mn-lt"/>
                <a:ea typeface="+mn-ea"/>
                <a:cs typeface="+mn-cs"/>
              </a:rPr>
              <a:t>ConvNets</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表现更好。例如，框架在 </a:t>
            </a:r>
            <a:r>
              <a:rPr lang="en-US" altLang="zh-CN" sz="1200" b="0" i="0" u="none" strike="noStrike" kern="1200" dirty="0">
                <a:solidFill>
                  <a:schemeClr val="tx1"/>
                </a:solidFill>
                <a:effectLst/>
                <a:latin typeface="+mn-lt"/>
                <a:ea typeface="+mn-ea"/>
                <a:cs typeface="+mn-cs"/>
              </a:rPr>
              <a:t>ADE </a:t>
            </a:r>
            <a:r>
              <a:rPr lang="zh-CN" altLang="en-US" sz="1200" b="0" i="0" u="none" strike="noStrike" kern="1200" dirty="0">
                <a:solidFill>
                  <a:schemeClr val="tx1"/>
                </a:solidFill>
                <a:effectLst/>
                <a:latin typeface="+mn-lt"/>
                <a:ea typeface="+mn-ea"/>
                <a:cs typeface="+mn-cs"/>
              </a:rPr>
              <a:t>测试得到的各类平均精度有 </a:t>
            </a:r>
            <a:r>
              <a:rPr lang="en-US" altLang="zh-CN" sz="1200" b="0" i="0" u="none" strike="noStrike" kern="1200" dirty="0">
                <a:solidFill>
                  <a:schemeClr val="tx1"/>
                </a:solidFill>
                <a:effectLst/>
                <a:latin typeface="+mn-lt"/>
                <a:ea typeface="+mn-ea"/>
                <a:cs typeface="+mn-cs"/>
              </a:rPr>
              <a:t>8.4% </a:t>
            </a:r>
            <a:r>
              <a:rPr lang="zh-CN" altLang="en-US" sz="1200" b="0" i="0" u="none" strike="noStrike" kern="1200" dirty="0">
                <a:solidFill>
                  <a:schemeClr val="tx1"/>
                </a:solidFill>
                <a:effectLst/>
                <a:latin typeface="+mn-lt"/>
                <a:ea typeface="+mn-ea"/>
                <a:cs typeface="+mn-cs"/>
              </a:rPr>
              <a:t>的绝对提升，而加深网络却只能提高 </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a:t>
            </a:r>
          </a:p>
          <a:p>
            <a:endParaRPr lang="en-US" altLang="zh-CN" dirty="0"/>
          </a:p>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：推理框架概览。除做预测的普通</a:t>
            </a:r>
            <a:r>
              <a:rPr lang="en-US" altLang="zh-CN" sz="1200" b="0" i="0" u="none" strike="noStrike" kern="1200" dirty="0" err="1">
                <a:solidFill>
                  <a:schemeClr val="tx1"/>
                </a:solidFill>
                <a:effectLst/>
                <a:latin typeface="+mn-lt"/>
                <a:ea typeface="+mn-ea"/>
                <a:cs typeface="+mn-cs"/>
              </a:rPr>
              <a:t>ConvNets</a:t>
            </a:r>
            <a:r>
              <a:rPr lang="zh-CN" altLang="en-US" sz="1200" b="0" i="0" u="none" strike="noStrike" kern="1200" dirty="0">
                <a:solidFill>
                  <a:schemeClr val="tx1"/>
                </a:solidFill>
                <a:effectLst/>
                <a:latin typeface="+mn-lt"/>
                <a:ea typeface="+mn-ea"/>
                <a:cs typeface="+mn-cs"/>
              </a:rPr>
              <a:t>外，框架有两个模块进行推理：一个局部模块（</a:t>
            </a:r>
            <a:r>
              <a:rPr lang="en-US" altLang="zh-CN" sz="1200" b="0" i="0" u="none" strike="noStrike" kern="1200" dirty="0">
                <a:solidFill>
                  <a:schemeClr val="tx1"/>
                </a:solidFill>
                <a:effectLst/>
                <a:latin typeface="+mn-lt"/>
                <a:ea typeface="+mn-ea"/>
                <a:cs typeface="+mn-cs"/>
              </a:rPr>
              <a:t>Sec. 3.1</a:t>
            </a:r>
            <a:r>
              <a:rPr lang="zh-CN" altLang="en-US" sz="1200" b="0" i="0" u="none" strike="noStrike" kern="1200" dirty="0">
                <a:solidFill>
                  <a:schemeClr val="tx1"/>
                </a:solidFill>
                <a:effectLst/>
                <a:latin typeface="+mn-lt"/>
                <a:ea typeface="+mn-ea"/>
                <a:cs typeface="+mn-cs"/>
              </a:rPr>
              <a:t>），用空间记忆</a:t>
            </a:r>
            <a:r>
              <a:rPr lang="en-US" altLang="zh-CN" sz="1200" b="0" i="0" u="none" strike="noStrike" kern="1200" dirty="0">
                <a:solidFill>
                  <a:schemeClr val="tx1"/>
                </a:solidFill>
                <a:effectLst/>
                <a:latin typeface="+mn-lt"/>
                <a:ea typeface="+mn-ea"/>
                <a:cs typeface="+mn-cs"/>
              </a:rPr>
              <a:t>Si</a:t>
            </a:r>
            <a:r>
              <a:rPr lang="zh-CN" altLang="en-US" sz="1200" b="0" i="0" u="none" strike="noStrike" kern="1200" dirty="0">
                <a:solidFill>
                  <a:schemeClr val="tx1"/>
                </a:solidFill>
                <a:effectLst/>
                <a:latin typeface="+mn-lt"/>
                <a:ea typeface="+mn-ea"/>
                <a:cs typeface="+mn-cs"/>
              </a:rPr>
              <a:t>，并用另一个</a:t>
            </a:r>
            <a:r>
              <a:rPr lang="en-US" altLang="zh-CN" sz="1200" b="0" i="0" u="none" strike="noStrike" kern="1200" dirty="0" err="1">
                <a:solidFill>
                  <a:schemeClr val="tx1"/>
                </a:solidFill>
                <a:effectLst/>
                <a:latin typeface="+mn-lt"/>
                <a:ea typeface="+mn-ea"/>
                <a:cs typeface="+mn-cs"/>
              </a:rPr>
              <a:t>ConvNet</a:t>
            </a:r>
            <a:r>
              <a:rPr lang="en-US" altLang="zh-CN" sz="1200" b="0" i="0" u="none" strike="noStrike" kern="1200" dirty="0">
                <a:solidFill>
                  <a:schemeClr val="tx1"/>
                </a:solidFill>
                <a:effectLst/>
                <a:latin typeface="+mn-lt"/>
                <a:ea typeface="+mn-ea"/>
                <a:cs typeface="+mn-cs"/>
              </a:rPr>
              <a:t> C</a:t>
            </a:r>
            <a:r>
              <a:rPr lang="zh-CN" altLang="en-US" sz="1200" b="0" i="0" u="none" strike="noStrike" kern="1200" dirty="0">
                <a:solidFill>
                  <a:schemeClr val="tx1"/>
                </a:solidFill>
                <a:effectLst/>
                <a:latin typeface="+mn-lt"/>
                <a:ea typeface="+mn-ea"/>
                <a:cs typeface="+mn-cs"/>
              </a:rPr>
              <a:t>推理；一个全局模块（</a:t>
            </a:r>
            <a:r>
              <a:rPr lang="en-US" altLang="zh-CN" sz="1200" b="0" i="0" u="none" strike="noStrike" kern="1200" dirty="0">
                <a:solidFill>
                  <a:schemeClr val="tx1"/>
                </a:solidFill>
                <a:effectLst/>
                <a:latin typeface="+mn-lt"/>
                <a:ea typeface="+mn-ea"/>
                <a:cs typeface="+mn-cs"/>
              </a:rPr>
              <a:t>Sec. 3.2</a:t>
            </a:r>
            <a:r>
              <a:rPr lang="zh-CN" altLang="en-US" sz="1200" b="0" i="0" u="none" strike="noStrike" kern="1200" dirty="0">
                <a:solidFill>
                  <a:schemeClr val="tx1"/>
                </a:solidFill>
                <a:effectLst/>
                <a:latin typeface="+mn-lt"/>
                <a:ea typeface="+mn-ea"/>
                <a:cs typeface="+mn-cs"/>
              </a:rPr>
              <a:t>），将区域和类作为图中的结点，通过传递结点间信息进行推理。两个模块接收高层和中层的整合信息，交叉互递认知来迭代地工作。最后的预测通过注意力机制整合所有预测结果来生成。</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28</a:t>
            </a:fld>
            <a:endParaRPr lang="zh-CN" altLang="en-US"/>
          </a:p>
        </p:txBody>
      </p:sp>
    </p:spTree>
    <p:extLst>
      <p:ext uri="{BB962C8B-B14F-4D97-AF65-F5344CB8AC3E}">
        <p14:creationId xmlns:p14="http://schemas.microsoft.com/office/powerpoint/2010/main" val="3490406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30</a:t>
            </a:fld>
            <a:endParaRPr lang="zh-CN" altLang="en-US"/>
          </a:p>
        </p:txBody>
      </p:sp>
    </p:spTree>
    <p:extLst>
      <p:ext uri="{BB962C8B-B14F-4D97-AF65-F5344CB8AC3E}">
        <p14:creationId xmlns:p14="http://schemas.microsoft.com/office/powerpoint/2010/main" val="209290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3</a:t>
            </a:fld>
            <a:endParaRPr lang="zh-CN" altLang="en-US"/>
          </a:p>
        </p:txBody>
      </p:sp>
    </p:spTree>
    <p:extLst>
      <p:ext uri="{BB962C8B-B14F-4D97-AF65-F5344CB8AC3E}">
        <p14:creationId xmlns:p14="http://schemas.microsoft.com/office/powerpoint/2010/main" val="426101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4</a:t>
            </a:fld>
            <a:endParaRPr lang="zh-CN" altLang="en-US"/>
          </a:p>
        </p:txBody>
      </p:sp>
    </p:spTree>
    <p:extLst>
      <p:ext uri="{BB962C8B-B14F-4D97-AF65-F5344CB8AC3E}">
        <p14:creationId xmlns:p14="http://schemas.microsoft.com/office/powerpoint/2010/main" val="3735453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5</a:t>
            </a:fld>
            <a:endParaRPr lang="zh-CN" altLang="en-US"/>
          </a:p>
        </p:txBody>
      </p:sp>
    </p:spTree>
    <p:extLst>
      <p:ext uri="{BB962C8B-B14F-4D97-AF65-F5344CB8AC3E}">
        <p14:creationId xmlns:p14="http://schemas.microsoft.com/office/powerpoint/2010/main" val="414944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第二部分是数据集，一般的数据集由图像、问题及其正确答案构成，有些会提供附加注释，例如图像标题、支持答案的图像区域或多选答案。每一个数据集在其复杂性、推理量和推断正确答案所需的非视觉（如“常识”）是不同的</a:t>
            </a:r>
          </a:p>
          <a:p>
            <a:r>
              <a:rPr lang="zh-CN" altLang="zh-CN" sz="1200" kern="1200" dirty="0">
                <a:solidFill>
                  <a:schemeClr val="tx1"/>
                </a:solidFill>
                <a:effectLst/>
                <a:latin typeface="+mn-lt"/>
                <a:ea typeface="+mn-ea"/>
                <a:cs typeface="+mn-cs"/>
              </a:rPr>
              <a:t>经过调研，我将视觉推理的数据集分为三种类型，一种是生成图像的数据集，一种是现实图像的数据集，还有一种是需要额外知识库的数据集。</a:t>
            </a:r>
          </a:p>
        </p:txBody>
      </p:sp>
      <p:sp>
        <p:nvSpPr>
          <p:cNvPr id="4" name="灯片编号占位符 3"/>
          <p:cNvSpPr>
            <a:spLocks noGrp="1"/>
          </p:cNvSpPr>
          <p:nvPr>
            <p:ph type="sldNum" sz="quarter" idx="5"/>
          </p:nvPr>
        </p:nvSpPr>
        <p:spPr/>
        <p:txBody>
          <a:bodyPr/>
          <a:lstStyle/>
          <a:p>
            <a:fld id="{D2323E38-7343-43DB-869B-5CA3E6D62FD1}" type="slidenum">
              <a:rPr lang="zh-CN" altLang="en-US" smtClean="0"/>
              <a:t>6</a:t>
            </a:fld>
            <a:endParaRPr lang="zh-CN" altLang="en-US"/>
          </a:p>
        </p:txBody>
      </p:sp>
    </p:spTree>
    <p:extLst>
      <p:ext uri="{BB962C8B-B14F-4D97-AF65-F5344CB8AC3E}">
        <p14:creationId xmlns:p14="http://schemas.microsoft.com/office/powerpoint/2010/main" val="410388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7</a:t>
            </a:fld>
            <a:endParaRPr lang="zh-CN" altLang="en-US"/>
          </a:p>
        </p:txBody>
      </p:sp>
    </p:spTree>
    <p:extLst>
      <p:ext uri="{BB962C8B-B14F-4D97-AF65-F5344CB8AC3E}">
        <p14:creationId xmlns:p14="http://schemas.microsoft.com/office/powerpoint/2010/main" val="336401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323E38-7343-43DB-869B-5CA3E6D62FD1}" type="slidenum">
              <a:rPr lang="zh-CN" altLang="en-US" smtClean="0"/>
              <a:t>8</a:t>
            </a:fld>
            <a:endParaRPr lang="zh-CN" altLang="en-US"/>
          </a:p>
        </p:txBody>
      </p:sp>
    </p:spTree>
    <p:extLst>
      <p:ext uri="{BB962C8B-B14F-4D97-AF65-F5344CB8AC3E}">
        <p14:creationId xmlns:p14="http://schemas.microsoft.com/office/powerpoint/2010/main" val="105817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从这个目录中选取函数模块，然后构成中间的函数程序</a:t>
            </a:r>
          </a:p>
          <a:p>
            <a:r>
              <a:rPr lang="zh-CN" altLang="zh-CN" sz="1200" kern="1200" dirty="0">
                <a:solidFill>
                  <a:schemeClr val="tx1"/>
                </a:solidFill>
                <a:effectLst/>
                <a:latin typeface="+mn-lt"/>
                <a:ea typeface="+mn-ea"/>
                <a:cs typeface="+mn-cs"/>
              </a:rPr>
              <a:t>功能程序是由简单的基本功能构建的，这些基本功能与可视化推理的基本操作相对应，例如查询对象属性、计算对象集或比较值。如图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所示，复杂的问题可以用这些简单的构建块的组成来表示。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CLEVR</a:t>
            </a:r>
            <a:r>
              <a:rPr lang="zh-CN" altLang="zh-CN" sz="1200" kern="1200" dirty="0">
                <a:solidFill>
                  <a:schemeClr val="tx1"/>
                </a:solidFill>
                <a:effectLst/>
                <a:latin typeface="+mn-lt"/>
                <a:ea typeface="+mn-ea"/>
                <a:cs typeface="+mn-cs"/>
              </a:rPr>
              <a:t>中的每个问题都与一个可以在图像的场景图上执行的功能程序相关联，从而得到问题的答案。</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2323E38-7343-43DB-869B-5CA3E6D62FD1}" type="slidenum">
              <a:rPr lang="zh-CN" altLang="en-US" smtClean="0"/>
              <a:t>9</a:t>
            </a:fld>
            <a:endParaRPr lang="zh-CN" altLang="en-US"/>
          </a:p>
        </p:txBody>
      </p:sp>
    </p:spTree>
    <p:extLst>
      <p:ext uri="{BB962C8B-B14F-4D97-AF65-F5344CB8AC3E}">
        <p14:creationId xmlns:p14="http://schemas.microsoft.com/office/powerpoint/2010/main" val="372244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01500-295E-4E9D-95D1-70B4D016D1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73D1DC-7924-4A0E-A50B-94E323F0C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55BCA7-3244-4AAE-B3A0-F592BEA18E3A}"/>
              </a:ext>
            </a:extLst>
          </p:cNvPr>
          <p:cNvSpPr>
            <a:spLocks noGrp="1"/>
          </p:cNvSpPr>
          <p:nvPr>
            <p:ph type="dt" sz="half" idx="10"/>
          </p:nvPr>
        </p:nvSpPr>
        <p:spPr/>
        <p:txBody>
          <a:bodyPr/>
          <a:lstStyle/>
          <a:p>
            <a:fld id="{1B6FE5B4-E817-4058-ABEA-185765469997}" type="datetime1">
              <a:rPr lang="en-US" altLang="zh-CN" smtClean="0"/>
              <a:t>8/16/2019</a:t>
            </a:fld>
            <a:endParaRPr lang="en-US" dirty="0"/>
          </a:p>
        </p:txBody>
      </p:sp>
      <p:sp>
        <p:nvSpPr>
          <p:cNvPr id="5" name="页脚占位符 4">
            <a:extLst>
              <a:ext uri="{FF2B5EF4-FFF2-40B4-BE49-F238E27FC236}">
                <a16:creationId xmlns:a16="http://schemas.microsoft.com/office/drawing/2014/main" id="{8DB43FE9-FF02-4CD3-959D-01595DD19230}"/>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ED3D1CD7-E4BD-47F9-8A8B-6DAF79788F9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68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801EF-D782-4918-A4B8-61D9D4003B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695695-F6B7-4A8E-8C7D-A505A1742C1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202226-C18A-4685-98F5-90BDD342C2B7}"/>
              </a:ext>
            </a:extLst>
          </p:cNvPr>
          <p:cNvSpPr>
            <a:spLocks noGrp="1"/>
          </p:cNvSpPr>
          <p:nvPr>
            <p:ph type="dt" sz="half" idx="10"/>
          </p:nvPr>
        </p:nvSpPr>
        <p:spPr/>
        <p:txBody>
          <a:bodyPr/>
          <a:lstStyle/>
          <a:p>
            <a:fld id="{A10DBC91-980A-49CD-894E-A2A39841B2F4}" type="datetime1">
              <a:rPr lang="en-US" altLang="zh-CN" smtClean="0"/>
              <a:t>8/16/2019</a:t>
            </a:fld>
            <a:endParaRPr lang="en-US" dirty="0"/>
          </a:p>
        </p:txBody>
      </p:sp>
      <p:sp>
        <p:nvSpPr>
          <p:cNvPr id="5" name="页脚占位符 4">
            <a:extLst>
              <a:ext uri="{FF2B5EF4-FFF2-40B4-BE49-F238E27FC236}">
                <a16:creationId xmlns:a16="http://schemas.microsoft.com/office/drawing/2014/main" id="{E56CF6E9-F9BD-4282-BBE3-40977C1DA1D9}"/>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6CA3D9FC-68E8-4623-BF9F-E2D40407B2F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3905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9E6C6E-25E0-404D-A5E6-0243A6AA88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879FEF-40DC-4ED6-AB17-0549C08B615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69EE20-977C-40BE-8138-A54A90F3E98D}"/>
              </a:ext>
            </a:extLst>
          </p:cNvPr>
          <p:cNvSpPr>
            <a:spLocks noGrp="1"/>
          </p:cNvSpPr>
          <p:nvPr>
            <p:ph type="dt" sz="half" idx="10"/>
          </p:nvPr>
        </p:nvSpPr>
        <p:spPr/>
        <p:txBody>
          <a:bodyPr/>
          <a:lstStyle/>
          <a:p>
            <a:fld id="{BE733E7B-3543-4B41-B828-895E9670A312}" type="datetime1">
              <a:rPr lang="en-US" altLang="zh-CN" smtClean="0"/>
              <a:t>8/16/2019</a:t>
            </a:fld>
            <a:endParaRPr lang="en-US" dirty="0"/>
          </a:p>
        </p:txBody>
      </p:sp>
      <p:sp>
        <p:nvSpPr>
          <p:cNvPr id="5" name="页脚占位符 4">
            <a:extLst>
              <a:ext uri="{FF2B5EF4-FFF2-40B4-BE49-F238E27FC236}">
                <a16:creationId xmlns:a16="http://schemas.microsoft.com/office/drawing/2014/main" id="{D939E42D-E1F5-4886-839C-B52D2051F7D7}"/>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ABB7504A-27C5-4F27-ACC4-A31DFAF5F65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60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67AC5-F542-4896-9AD2-E53EAAA79C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BFB78B-C840-4BE4-ADD6-5884C3EC4F7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966B3B-6DA7-496D-9C71-6F799A1E63A6}"/>
              </a:ext>
            </a:extLst>
          </p:cNvPr>
          <p:cNvSpPr>
            <a:spLocks noGrp="1"/>
          </p:cNvSpPr>
          <p:nvPr>
            <p:ph type="dt" sz="half" idx="10"/>
          </p:nvPr>
        </p:nvSpPr>
        <p:spPr/>
        <p:txBody>
          <a:bodyPr/>
          <a:lstStyle/>
          <a:p>
            <a:fld id="{F41D3944-F550-447C-9386-C6227A21F90E}" type="datetime1">
              <a:rPr lang="en-US" altLang="zh-CN" smtClean="0"/>
              <a:t>8/16/2019</a:t>
            </a:fld>
            <a:endParaRPr lang="en-US" dirty="0"/>
          </a:p>
        </p:txBody>
      </p:sp>
      <p:sp>
        <p:nvSpPr>
          <p:cNvPr id="5" name="页脚占位符 4">
            <a:extLst>
              <a:ext uri="{FF2B5EF4-FFF2-40B4-BE49-F238E27FC236}">
                <a16:creationId xmlns:a16="http://schemas.microsoft.com/office/drawing/2014/main" id="{D3FCE6C8-20B3-479D-9559-890C3E0CE3E7}"/>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E91A0F89-D437-4370-A867-F23C282C9C1B}"/>
              </a:ext>
            </a:extLst>
          </p:cNvPr>
          <p:cNvSpPr>
            <a:spLocks noGrp="1"/>
          </p:cNvSpPr>
          <p:nvPr>
            <p:ph type="sldNum" sz="quarter" idx="12"/>
          </p:nvPr>
        </p:nvSpPr>
        <p:spPr/>
        <p:txBody>
          <a:bodyPr/>
          <a:lstStyle>
            <a:lvl1pPr>
              <a:defRPr sz="3600">
                <a:solidFill>
                  <a:schemeClr val="accent3"/>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957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FC333-AA02-454C-9E41-B711CA80F2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2677E9-51AE-4F86-ADC6-507D40711B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74C070A-EA77-4F90-89B0-0BC6071BB19C}"/>
              </a:ext>
            </a:extLst>
          </p:cNvPr>
          <p:cNvSpPr>
            <a:spLocks noGrp="1"/>
          </p:cNvSpPr>
          <p:nvPr>
            <p:ph type="dt" sz="half" idx="10"/>
          </p:nvPr>
        </p:nvSpPr>
        <p:spPr/>
        <p:txBody>
          <a:bodyPr/>
          <a:lstStyle/>
          <a:p>
            <a:fld id="{A937AEBA-8C10-47B6-B957-34C4064CA007}" type="datetime1">
              <a:rPr lang="en-US" altLang="zh-CN" smtClean="0"/>
              <a:t>8/16/2019</a:t>
            </a:fld>
            <a:endParaRPr lang="en-US" dirty="0"/>
          </a:p>
        </p:txBody>
      </p:sp>
      <p:sp>
        <p:nvSpPr>
          <p:cNvPr id="5" name="页脚占位符 4">
            <a:extLst>
              <a:ext uri="{FF2B5EF4-FFF2-40B4-BE49-F238E27FC236}">
                <a16:creationId xmlns:a16="http://schemas.microsoft.com/office/drawing/2014/main" id="{021C8077-AC8B-461D-AB94-1530C9E955A5}"/>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08FD2096-22EB-44F4-872C-7B6A44ECD2A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057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6F4BF-F211-487E-BD15-925F1D89E1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504D8A-D23C-4093-AB11-D147FF3B92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2C5D61C-52A5-4CE9-AA63-020DD28328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87BF00-F587-4F0C-817A-BF751214CD06}"/>
              </a:ext>
            </a:extLst>
          </p:cNvPr>
          <p:cNvSpPr>
            <a:spLocks noGrp="1"/>
          </p:cNvSpPr>
          <p:nvPr>
            <p:ph type="dt" sz="half" idx="10"/>
          </p:nvPr>
        </p:nvSpPr>
        <p:spPr/>
        <p:txBody>
          <a:bodyPr/>
          <a:lstStyle/>
          <a:p>
            <a:fld id="{ED700BB3-4631-4701-A4C3-474D715430F1}" type="datetime1">
              <a:rPr lang="en-US" altLang="zh-CN" smtClean="0"/>
              <a:t>8/16/2019</a:t>
            </a:fld>
            <a:endParaRPr lang="en-US" dirty="0"/>
          </a:p>
        </p:txBody>
      </p:sp>
      <p:sp>
        <p:nvSpPr>
          <p:cNvPr id="6" name="页脚占位符 5">
            <a:extLst>
              <a:ext uri="{FF2B5EF4-FFF2-40B4-BE49-F238E27FC236}">
                <a16:creationId xmlns:a16="http://schemas.microsoft.com/office/drawing/2014/main" id="{8819F23E-E23B-4E6E-80F9-EAB7F7EE1E83}"/>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907EC40A-8B12-4912-97F1-3D37727FAE5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8774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9AC04-1B21-419E-9ED0-E2899C938CC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646E19-9816-4B6B-8D6C-E3366FA1D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D71C81-5943-4805-A792-A2C433F7CB2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EC24FA-F2A3-42F9-BC8C-4D3887E119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883B913-C2F2-47CA-BC01-A618468FA97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4E49A33-0BBB-4E1E-A4DB-0A1DDCAA9FAD}"/>
              </a:ext>
            </a:extLst>
          </p:cNvPr>
          <p:cNvSpPr>
            <a:spLocks noGrp="1"/>
          </p:cNvSpPr>
          <p:nvPr>
            <p:ph type="dt" sz="half" idx="10"/>
          </p:nvPr>
        </p:nvSpPr>
        <p:spPr/>
        <p:txBody>
          <a:bodyPr/>
          <a:lstStyle/>
          <a:p>
            <a:fld id="{04C61AFF-D934-4743-AD69-F2D8D0A07358}" type="datetime1">
              <a:rPr lang="en-US" altLang="zh-CN" smtClean="0"/>
              <a:t>8/16/2019</a:t>
            </a:fld>
            <a:endParaRPr lang="en-US" dirty="0"/>
          </a:p>
        </p:txBody>
      </p:sp>
      <p:sp>
        <p:nvSpPr>
          <p:cNvPr id="8" name="页脚占位符 7">
            <a:extLst>
              <a:ext uri="{FF2B5EF4-FFF2-40B4-BE49-F238E27FC236}">
                <a16:creationId xmlns:a16="http://schemas.microsoft.com/office/drawing/2014/main" id="{E186A6F1-5903-4B44-8CB8-8EF596DDDA21}"/>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526F8326-9F3A-419F-A566-7FF611E4EF4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32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931CD-4274-4B03-A21B-46B5B40CD8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855E1D-84A6-43DB-8255-3DCCF8A3AEE5}"/>
              </a:ext>
            </a:extLst>
          </p:cNvPr>
          <p:cNvSpPr>
            <a:spLocks noGrp="1"/>
          </p:cNvSpPr>
          <p:nvPr>
            <p:ph type="dt" sz="half" idx="10"/>
          </p:nvPr>
        </p:nvSpPr>
        <p:spPr/>
        <p:txBody>
          <a:bodyPr/>
          <a:lstStyle/>
          <a:p>
            <a:fld id="{2D2D2A48-36A3-4DB6-AB99-5FD505BDB1A6}" type="datetime1">
              <a:rPr lang="en-US" altLang="zh-CN" smtClean="0"/>
              <a:t>8/16/2019</a:t>
            </a:fld>
            <a:endParaRPr lang="en-US" dirty="0"/>
          </a:p>
        </p:txBody>
      </p:sp>
      <p:sp>
        <p:nvSpPr>
          <p:cNvPr id="4" name="页脚占位符 3">
            <a:extLst>
              <a:ext uri="{FF2B5EF4-FFF2-40B4-BE49-F238E27FC236}">
                <a16:creationId xmlns:a16="http://schemas.microsoft.com/office/drawing/2014/main" id="{6EC3CD97-706B-4560-914B-B6B8FFC45FA0}"/>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E14ADA75-5077-4D0B-80F2-BFD21CCED2E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896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D6C2DE-7A02-4EB4-AD17-5812E068295D}"/>
              </a:ext>
            </a:extLst>
          </p:cNvPr>
          <p:cNvSpPr>
            <a:spLocks noGrp="1"/>
          </p:cNvSpPr>
          <p:nvPr>
            <p:ph type="dt" sz="half" idx="10"/>
          </p:nvPr>
        </p:nvSpPr>
        <p:spPr/>
        <p:txBody>
          <a:bodyPr/>
          <a:lstStyle/>
          <a:p>
            <a:fld id="{A9CF3717-9778-4A3E-9EBA-A7FE0B68CDAB}" type="datetime1">
              <a:rPr lang="en-US" altLang="zh-CN" smtClean="0"/>
              <a:t>8/16/2019</a:t>
            </a:fld>
            <a:endParaRPr lang="en-US" dirty="0"/>
          </a:p>
        </p:txBody>
      </p:sp>
      <p:sp>
        <p:nvSpPr>
          <p:cNvPr id="3" name="页脚占位符 2">
            <a:extLst>
              <a:ext uri="{FF2B5EF4-FFF2-40B4-BE49-F238E27FC236}">
                <a16:creationId xmlns:a16="http://schemas.microsoft.com/office/drawing/2014/main" id="{1727B6B5-119C-424C-8ADD-888416B8CCCA}"/>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84738C05-6D71-446E-AF99-42A925F4CED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680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C6376-D9B5-461D-BF35-E9FD46BB64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2545F1-F9BD-45FF-A8A1-E6DA1CA463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769DB2-52BD-4F2F-9AE7-EF4294713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DD11203-3C9C-423A-AA07-1C9D2CFB9C18}"/>
              </a:ext>
            </a:extLst>
          </p:cNvPr>
          <p:cNvSpPr>
            <a:spLocks noGrp="1"/>
          </p:cNvSpPr>
          <p:nvPr>
            <p:ph type="dt" sz="half" idx="10"/>
          </p:nvPr>
        </p:nvSpPr>
        <p:spPr/>
        <p:txBody>
          <a:bodyPr/>
          <a:lstStyle/>
          <a:p>
            <a:fld id="{A5DB98F5-9BA7-4275-854B-06FC8668DCB0}" type="datetime1">
              <a:rPr lang="en-US" altLang="zh-CN" smtClean="0"/>
              <a:t>8/16/2019</a:t>
            </a:fld>
            <a:endParaRPr lang="en-US" dirty="0"/>
          </a:p>
        </p:txBody>
      </p:sp>
      <p:sp>
        <p:nvSpPr>
          <p:cNvPr id="6" name="页脚占位符 5">
            <a:extLst>
              <a:ext uri="{FF2B5EF4-FFF2-40B4-BE49-F238E27FC236}">
                <a16:creationId xmlns:a16="http://schemas.microsoft.com/office/drawing/2014/main" id="{BF884705-55B5-4172-9D42-42F16A7E9091}"/>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11658B58-5B08-4241-97B1-DF430BF1A47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008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0CF1E9-B873-435F-842D-CDDC7D85B0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C60E158-BDF0-4186-AA69-B4838CD40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3BCE94-B876-4F64-818A-A9810D26D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45C133-1078-4EF1-B575-7F780CF4894B}"/>
              </a:ext>
            </a:extLst>
          </p:cNvPr>
          <p:cNvSpPr>
            <a:spLocks noGrp="1"/>
          </p:cNvSpPr>
          <p:nvPr>
            <p:ph type="dt" sz="half" idx="10"/>
          </p:nvPr>
        </p:nvSpPr>
        <p:spPr/>
        <p:txBody>
          <a:bodyPr/>
          <a:lstStyle/>
          <a:p>
            <a:fld id="{A6698BE6-4B7F-4797-9618-35ED6875869A}" type="datetime1">
              <a:rPr lang="en-US" altLang="zh-CN" smtClean="0"/>
              <a:t>8/16/2019</a:t>
            </a:fld>
            <a:endParaRPr lang="en-US" dirty="0"/>
          </a:p>
        </p:txBody>
      </p:sp>
      <p:sp>
        <p:nvSpPr>
          <p:cNvPr id="6" name="页脚占位符 5">
            <a:extLst>
              <a:ext uri="{FF2B5EF4-FFF2-40B4-BE49-F238E27FC236}">
                <a16:creationId xmlns:a16="http://schemas.microsoft.com/office/drawing/2014/main" id="{7AEEDB44-7511-4F6C-82D4-2E25D7367432}"/>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E612308B-435F-40AD-96A1-BBA09B8DA1C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9574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D3915D-16AF-4A18-88FE-FA151E263F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7D445B-2FA8-4EEB-949D-0E27D86CED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684DF0-9657-4B95-904B-44F2235EE7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3C1F4-3966-4BDF-BC1E-716A9BF5D20F}" type="datetime1">
              <a:rPr lang="en-US" altLang="zh-CN" smtClean="0"/>
              <a:t>8/16/2019</a:t>
            </a:fld>
            <a:endParaRPr lang="en-US" dirty="0"/>
          </a:p>
        </p:txBody>
      </p:sp>
      <p:sp>
        <p:nvSpPr>
          <p:cNvPr id="5" name="页脚占位符 4">
            <a:extLst>
              <a:ext uri="{FF2B5EF4-FFF2-40B4-BE49-F238E27FC236}">
                <a16:creationId xmlns:a16="http://schemas.microsoft.com/office/drawing/2014/main" id="{B4CB99A1-95B0-4640-A978-56D5695CD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93700B7C-C76F-48BD-9C0C-E0790433FD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25633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1409-2187-4D02-8891-E97BE686FEBF}"/>
              </a:ext>
            </a:extLst>
          </p:cNvPr>
          <p:cNvSpPr>
            <a:spLocks noGrp="1"/>
          </p:cNvSpPr>
          <p:nvPr>
            <p:ph type="ctrTitle"/>
          </p:nvPr>
        </p:nvSpPr>
        <p:spPr>
          <a:xfrm>
            <a:off x="1033670" y="952363"/>
            <a:ext cx="9823174" cy="2387600"/>
          </a:xfrm>
        </p:spPr>
        <p:txBody>
          <a:bodyPr/>
          <a:lstStyle/>
          <a:p>
            <a:r>
              <a:rPr lang="en-US" altLang="zh-CN" dirty="0"/>
              <a:t>A</a:t>
            </a:r>
            <a:r>
              <a:rPr lang="zh-CN" altLang="en-US" dirty="0"/>
              <a:t> </a:t>
            </a:r>
            <a:r>
              <a:rPr lang="en-US" altLang="zh-CN" dirty="0"/>
              <a:t>survey of Visual Reasoning</a:t>
            </a:r>
            <a:endParaRPr lang="zh-CN" altLang="en-US" dirty="0"/>
          </a:p>
        </p:txBody>
      </p:sp>
      <p:sp>
        <p:nvSpPr>
          <p:cNvPr id="3" name="副标题 2">
            <a:extLst>
              <a:ext uri="{FF2B5EF4-FFF2-40B4-BE49-F238E27FC236}">
                <a16:creationId xmlns:a16="http://schemas.microsoft.com/office/drawing/2014/main" id="{F58FC35F-B8CE-4D5B-9336-F90E00BCB523}"/>
              </a:ext>
            </a:extLst>
          </p:cNvPr>
          <p:cNvSpPr>
            <a:spLocks noGrp="1"/>
          </p:cNvSpPr>
          <p:nvPr>
            <p:ph type="subTitle" idx="1"/>
          </p:nvPr>
        </p:nvSpPr>
        <p:spPr>
          <a:xfrm>
            <a:off x="1712844" y="4273826"/>
            <a:ext cx="9144000" cy="1655762"/>
          </a:xfrm>
        </p:spPr>
        <p:txBody>
          <a:bodyPr/>
          <a:lstStyle/>
          <a:p>
            <a:pPr algn="r"/>
            <a:r>
              <a:rPr lang="en-US" altLang="zh-CN" dirty="0"/>
              <a:t>Huang ziyi </a:t>
            </a:r>
            <a:endParaRPr lang="zh-CN" altLang="en-US" dirty="0"/>
          </a:p>
        </p:txBody>
      </p:sp>
      <p:sp>
        <p:nvSpPr>
          <p:cNvPr id="4" name="灯片编号占位符 3">
            <a:extLst>
              <a:ext uri="{FF2B5EF4-FFF2-40B4-BE49-F238E27FC236}">
                <a16:creationId xmlns:a16="http://schemas.microsoft.com/office/drawing/2014/main" id="{EDDA50E6-C726-4DBB-B139-1FF25796D8F6}"/>
              </a:ext>
            </a:extLst>
          </p:cNvPr>
          <p:cNvSpPr>
            <a:spLocks noGrp="1"/>
          </p:cNvSpPr>
          <p:nvPr>
            <p:ph type="sldNum" sz="quarter" idx="12"/>
          </p:nvPr>
        </p:nvSpPr>
        <p:spPr>
          <a:xfrm>
            <a:off x="8699091" y="6281277"/>
            <a:ext cx="2743200" cy="365125"/>
          </a:xfrm>
        </p:spPr>
        <p:txBody>
          <a:bodyPr/>
          <a:lstStyle/>
          <a:p>
            <a:fld id="{6D22F896-40B5-4ADD-8801-0D06FADFA095}" type="slidenum">
              <a:rPr lang="en-US" sz="3200" smtClean="0"/>
              <a:t>1</a:t>
            </a:fld>
            <a:endParaRPr lang="en-US" sz="3200" dirty="0"/>
          </a:p>
        </p:txBody>
      </p:sp>
    </p:spTree>
    <p:extLst>
      <p:ext uri="{BB962C8B-B14F-4D97-AF65-F5344CB8AC3E}">
        <p14:creationId xmlns:p14="http://schemas.microsoft.com/office/powerpoint/2010/main" val="29303968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70179A81-0AEB-46C3-9A62-8FCB4EDE69CF}"/>
              </a:ext>
            </a:extLst>
          </p:cNvPr>
          <p:cNvPicPr>
            <a:picLocks noChangeAspect="1"/>
          </p:cNvPicPr>
          <p:nvPr/>
        </p:nvPicPr>
        <p:blipFill>
          <a:blip r:embed="rId3"/>
          <a:stretch>
            <a:fillRect/>
          </a:stretch>
        </p:blipFill>
        <p:spPr>
          <a:xfrm>
            <a:off x="3090884" y="4072743"/>
            <a:ext cx="3874443" cy="2631049"/>
          </a:xfrm>
          <a:prstGeom prst="rect">
            <a:avLst/>
          </a:prstGeom>
        </p:spPr>
      </p:pic>
      <p:pic>
        <p:nvPicPr>
          <p:cNvPr id="42" name="图片 41">
            <a:extLst>
              <a:ext uri="{FF2B5EF4-FFF2-40B4-BE49-F238E27FC236}">
                <a16:creationId xmlns:a16="http://schemas.microsoft.com/office/drawing/2014/main" id="{DE2B8539-6E5A-4A14-9D34-86E8B41F1F25}"/>
              </a:ext>
            </a:extLst>
          </p:cNvPr>
          <p:cNvPicPr>
            <a:picLocks noChangeAspect="1"/>
          </p:cNvPicPr>
          <p:nvPr/>
        </p:nvPicPr>
        <p:blipFill>
          <a:blip r:embed="rId4"/>
          <a:stretch>
            <a:fillRect/>
          </a:stretch>
        </p:blipFill>
        <p:spPr>
          <a:xfrm>
            <a:off x="3066578" y="1323608"/>
            <a:ext cx="4992104" cy="2918461"/>
          </a:xfrm>
          <a:prstGeom prst="rect">
            <a:avLst/>
          </a:prstGeom>
        </p:spPr>
      </p:pic>
      <p:pic>
        <p:nvPicPr>
          <p:cNvPr id="40" name="图片 39">
            <a:extLst>
              <a:ext uri="{FF2B5EF4-FFF2-40B4-BE49-F238E27FC236}">
                <a16:creationId xmlns:a16="http://schemas.microsoft.com/office/drawing/2014/main" id="{BFABAC51-7DD2-4B8F-AA4E-412FC037FDA8}"/>
              </a:ext>
            </a:extLst>
          </p:cNvPr>
          <p:cNvPicPr>
            <a:picLocks noChangeAspect="1"/>
          </p:cNvPicPr>
          <p:nvPr/>
        </p:nvPicPr>
        <p:blipFill>
          <a:blip r:embed="rId5"/>
          <a:stretch>
            <a:fillRect/>
          </a:stretch>
        </p:blipFill>
        <p:spPr>
          <a:xfrm>
            <a:off x="9206841" y="1213355"/>
            <a:ext cx="2625564" cy="4956946"/>
          </a:xfrm>
          <a:prstGeom prst="rect">
            <a:avLst/>
          </a:prstGeom>
        </p:spPr>
      </p:pic>
      <p:sp>
        <p:nvSpPr>
          <p:cNvPr id="9" name="矩形: 圆角 8">
            <a:extLst>
              <a:ext uri="{FF2B5EF4-FFF2-40B4-BE49-F238E27FC236}">
                <a16:creationId xmlns:a16="http://schemas.microsoft.com/office/drawing/2014/main" id="{5B765A36-4E54-48F9-B0A7-C7B9D102EFDF}"/>
              </a:ext>
            </a:extLst>
          </p:cNvPr>
          <p:cNvSpPr/>
          <p:nvPr/>
        </p:nvSpPr>
        <p:spPr>
          <a:xfrm>
            <a:off x="3441428" y="1726356"/>
            <a:ext cx="1700784" cy="6386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Objects with attributes</a:t>
            </a:r>
          </a:p>
        </p:txBody>
      </p:sp>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1.1 Datasets</a:t>
            </a:r>
            <a:r>
              <a:rPr lang="zh-CN" altLang="en-US" dirty="0"/>
              <a:t> </a:t>
            </a:r>
            <a:r>
              <a:rPr lang="en-US" altLang="zh-CN" dirty="0"/>
              <a:t>of Synthetic images</a:t>
            </a:r>
            <a:br>
              <a:rPr lang="en-US" altLang="zh-CN" dirty="0"/>
            </a:br>
            <a:r>
              <a:rPr lang="en-US" altLang="zh-CN" dirty="0"/>
              <a:t>CLEVR</a:t>
            </a:r>
            <a:br>
              <a:rPr lang="en-US" altLang="zh-CN" dirty="0"/>
            </a:br>
            <a:endParaRPr lang="zh-CN" altLang="en-US" dirty="0"/>
          </a:p>
        </p:txBody>
      </p:sp>
      <p:sp>
        <p:nvSpPr>
          <p:cNvPr id="4" name="灯片编号占位符 3">
            <a:extLst>
              <a:ext uri="{FF2B5EF4-FFF2-40B4-BE49-F238E27FC236}">
                <a16:creationId xmlns:a16="http://schemas.microsoft.com/office/drawing/2014/main" id="{5BDBAABF-2179-4692-BBCD-E4C91E0863CD}"/>
              </a:ext>
            </a:extLst>
          </p:cNvPr>
          <p:cNvSpPr>
            <a:spLocks noGrp="1"/>
          </p:cNvSpPr>
          <p:nvPr>
            <p:ph type="sldNum" sz="quarter" idx="12"/>
          </p:nvPr>
        </p:nvSpPr>
        <p:spPr>
          <a:xfrm>
            <a:off x="8610600" y="6356350"/>
            <a:ext cx="2743200" cy="365125"/>
          </a:xfrm>
        </p:spPr>
        <p:txBody>
          <a:bodyPr/>
          <a:lstStyle/>
          <a:p>
            <a:fld id="{6D22F896-40B5-4ADD-8801-0D06FADFA095}" type="slidenum">
              <a:rPr lang="en-US" smtClean="0"/>
              <a:t>10</a:t>
            </a:fld>
            <a:endParaRPr lang="en-US" dirty="0"/>
          </a:p>
        </p:txBody>
      </p:sp>
      <p:sp>
        <p:nvSpPr>
          <p:cNvPr id="6" name="矩形: 圆角 5">
            <a:extLst>
              <a:ext uri="{FF2B5EF4-FFF2-40B4-BE49-F238E27FC236}">
                <a16:creationId xmlns:a16="http://schemas.microsoft.com/office/drawing/2014/main" id="{FDBF76B8-5491-41EE-9E35-32CBB5C0FEEC}"/>
              </a:ext>
            </a:extLst>
          </p:cNvPr>
          <p:cNvSpPr/>
          <p:nvPr/>
        </p:nvSpPr>
        <p:spPr>
          <a:xfrm>
            <a:off x="1210758" y="3583844"/>
            <a:ext cx="1700784" cy="521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Scene graph</a:t>
            </a:r>
          </a:p>
        </p:txBody>
      </p:sp>
      <p:sp>
        <p:nvSpPr>
          <p:cNvPr id="7" name="矩形: 圆角 6">
            <a:extLst>
              <a:ext uri="{FF2B5EF4-FFF2-40B4-BE49-F238E27FC236}">
                <a16:creationId xmlns:a16="http://schemas.microsoft.com/office/drawing/2014/main" id="{183D0A9F-8477-4CC7-9943-89A130014DE9}"/>
              </a:ext>
            </a:extLst>
          </p:cNvPr>
          <p:cNvSpPr/>
          <p:nvPr/>
        </p:nvSpPr>
        <p:spPr>
          <a:xfrm>
            <a:off x="1210758" y="2377088"/>
            <a:ext cx="1700784" cy="6386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Objects and relationships</a:t>
            </a:r>
          </a:p>
        </p:txBody>
      </p:sp>
      <p:sp>
        <p:nvSpPr>
          <p:cNvPr id="10" name="矩形: 圆角 9">
            <a:extLst>
              <a:ext uri="{FF2B5EF4-FFF2-40B4-BE49-F238E27FC236}">
                <a16:creationId xmlns:a16="http://schemas.microsoft.com/office/drawing/2014/main" id="{51ECAF0E-0C96-41B1-8ED7-F4B330506CD8}"/>
              </a:ext>
            </a:extLst>
          </p:cNvPr>
          <p:cNvSpPr/>
          <p:nvPr/>
        </p:nvSpPr>
        <p:spPr>
          <a:xfrm>
            <a:off x="3451568" y="2909388"/>
            <a:ext cx="1700784" cy="6386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Relationships</a:t>
            </a:r>
          </a:p>
        </p:txBody>
      </p:sp>
      <p:cxnSp>
        <p:nvCxnSpPr>
          <p:cNvPr id="12" name="直接箭头连接符 11">
            <a:extLst>
              <a:ext uri="{FF2B5EF4-FFF2-40B4-BE49-F238E27FC236}">
                <a16:creationId xmlns:a16="http://schemas.microsoft.com/office/drawing/2014/main" id="{9F0FB6A6-0A44-4576-9262-CC51D8D0569D}"/>
              </a:ext>
            </a:extLst>
          </p:cNvPr>
          <p:cNvCxnSpPr>
            <a:stCxn id="7" idx="3"/>
            <a:endCxn id="9" idx="1"/>
          </p:cNvCxnSpPr>
          <p:nvPr/>
        </p:nvCxnSpPr>
        <p:spPr>
          <a:xfrm flipV="1">
            <a:off x="2911542" y="2045693"/>
            <a:ext cx="529886" cy="65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0503BBE3-A045-4B36-A0C4-A8DD0A9FB231}"/>
              </a:ext>
            </a:extLst>
          </p:cNvPr>
          <p:cNvCxnSpPr>
            <a:stCxn id="7" idx="3"/>
            <a:endCxn id="10" idx="1"/>
          </p:cNvCxnSpPr>
          <p:nvPr/>
        </p:nvCxnSpPr>
        <p:spPr>
          <a:xfrm>
            <a:off x="2911542" y="2696425"/>
            <a:ext cx="540026" cy="532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矩形: 圆角 15">
            <a:extLst>
              <a:ext uri="{FF2B5EF4-FFF2-40B4-BE49-F238E27FC236}">
                <a16:creationId xmlns:a16="http://schemas.microsoft.com/office/drawing/2014/main" id="{77DDB7E1-31B1-4B81-8833-9003057FEC81}"/>
              </a:ext>
            </a:extLst>
          </p:cNvPr>
          <p:cNvSpPr/>
          <p:nvPr/>
        </p:nvSpPr>
        <p:spPr>
          <a:xfrm>
            <a:off x="5375966" y="2327066"/>
            <a:ext cx="1700784" cy="638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Spatial</a:t>
            </a:r>
          </a:p>
        </p:txBody>
      </p:sp>
      <p:sp>
        <p:nvSpPr>
          <p:cNvPr id="17" name="矩形: 圆角 16">
            <a:extLst>
              <a:ext uri="{FF2B5EF4-FFF2-40B4-BE49-F238E27FC236}">
                <a16:creationId xmlns:a16="http://schemas.microsoft.com/office/drawing/2014/main" id="{5BB9F83C-8E44-4F14-B65E-21DDCA5575F3}"/>
              </a:ext>
            </a:extLst>
          </p:cNvPr>
          <p:cNvSpPr/>
          <p:nvPr/>
        </p:nvSpPr>
        <p:spPr>
          <a:xfrm>
            <a:off x="5371843" y="3429000"/>
            <a:ext cx="1700784" cy="638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Same-attribute</a:t>
            </a:r>
          </a:p>
        </p:txBody>
      </p:sp>
      <p:cxnSp>
        <p:nvCxnSpPr>
          <p:cNvPr id="19" name="直接箭头连接符 18">
            <a:extLst>
              <a:ext uri="{FF2B5EF4-FFF2-40B4-BE49-F238E27FC236}">
                <a16:creationId xmlns:a16="http://schemas.microsoft.com/office/drawing/2014/main" id="{2B7153EE-DCD4-4DA1-93F0-4E360507E3C2}"/>
              </a:ext>
            </a:extLst>
          </p:cNvPr>
          <p:cNvCxnSpPr>
            <a:cxnSpLocks/>
            <a:stCxn id="10" idx="3"/>
            <a:endCxn id="16" idx="1"/>
          </p:cNvCxnSpPr>
          <p:nvPr/>
        </p:nvCxnSpPr>
        <p:spPr>
          <a:xfrm flipV="1">
            <a:off x="5152352" y="2646403"/>
            <a:ext cx="223614" cy="5823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0886657C-5FF7-4B05-A97E-46E147A7E172}"/>
              </a:ext>
            </a:extLst>
          </p:cNvPr>
          <p:cNvCxnSpPr>
            <a:stCxn id="10" idx="3"/>
            <a:endCxn id="17" idx="1"/>
          </p:cNvCxnSpPr>
          <p:nvPr/>
        </p:nvCxnSpPr>
        <p:spPr>
          <a:xfrm>
            <a:off x="5152352" y="3228725"/>
            <a:ext cx="219491" cy="519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FECBD663-6750-4587-A009-07B41A3A07CD}"/>
              </a:ext>
            </a:extLst>
          </p:cNvPr>
          <p:cNvCxnSpPr>
            <a:cxnSpLocks/>
            <a:stCxn id="7" idx="2"/>
            <a:endCxn id="6" idx="0"/>
          </p:cNvCxnSpPr>
          <p:nvPr/>
        </p:nvCxnSpPr>
        <p:spPr>
          <a:xfrm>
            <a:off x="2061150" y="3015762"/>
            <a:ext cx="0" cy="568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矩形: 圆角 24">
            <a:extLst>
              <a:ext uri="{FF2B5EF4-FFF2-40B4-BE49-F238E27FC236}">
                <a16:creationId xmlns:a16="http://schemas.microsoft.com/office/drawing/2014/main" id="{4242BC3F-D331-40F4-9276-44A5E74049F3}"/>
              </a:ext>
            </a:extLst>
          </p:cNvPr>
          <p:cNvSpPr/>
          <p:nvPr/>
        </p:nvSpPr>
        <p:spPr>
          <a:xfrm>
            <a:off x="1210758" y="5792877"/>
            <a:ext cx="1700784" cy="521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Image</a:t>
            </a:r>
          </a:p>
        </p:txBody>
      </p:sp>
      <p:cxnSp>
        <p:nvCxnSpPr>
          <p:cNvPr id="28" name="直接箭头连接符 27">
            <a:extLst>
              <a:ext uri="{FF2B5EF4-FFF2-40B4-BE49-F238E27FC236}">
                <a16:creationId xmlns:a16="http://schemas.microsoft.com/office/drawing/2014/main" id="{280621FC-C430-40FA-9C64-3D24E9F9ACF4}"/>
              </a:ext>
            </a:extLst>
          </p:cNvPr>
          <p:cNvCxnSpPr>
            <a:stCxn id="6" idx="2"/>
            <a:endCxn id="25" idx="0"/>
          </p:cNvCxnSpPr>
          <p:nvPr/>
        </p:nvCxnSpPr>
        <p:spPr>
          <a:xfrm>
            <a:off x="2061150" y="4105052"/>
            <a:ext cx="0" cy="1687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矩形: 圆角 29">
            <a:extLst>
              <a:ext uri="{FF2B5EF4-FFF2-40B4-BE49-F238E27FC236}">
                <a16:creationId xmlns:a16="http://schemas.microsoft.com/office/drawing/2014/main" id="{A55F5372-5996-4010-B58A-A914ADC82749}"/>
              </a:ext>
            </a:extLst>
          </p:cNvPr>
          <p:cNvSpPr/>
          <p:nvPr/>
        </p:nvSpPr>
        <p:spPr>
          <a:xfrm>
            <a:off x="6004327" y="5789927"/>
            <a:ext cx="1700784" cy="521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Answer</a:t>
            </a:r>
          </a:p>
        </p:txBody>
      </p:sp>
      <p:sp>
        <p:nvSpPr>
          <p:cNvPr id="31" name="矩形: 圆角 30">
            <a:extLst>
              <a:ext uri="{FF2B5EF4-FFF2-40B4-BE49-F238E27FC236}">
                <a16:creationId xmlns:a16="http://schemas.microsoft.com/office/drawing/2014/main" id="{D5A51189-BFEA-4D50-B8E1-F44DAEDD944F}"/>
              </a:ext>
            </a:extLst>
          </p:cNvPr>
          <p:cNvSpPr/>
          <p:nvPr/>
        </p:nvSpPr>
        <p:spPr>
          <a:xfrm>
            <a:off x="9244062" y="5717677"/>
            <a:ext cx="1700784" cy="5212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Question </a:t>
            </a:r>
          </a:p>
        </p:txBody>
      </p:sp>
      <p:sp>
        <p:nvSpPr>
          <p:cNvPr id="32" name="矩形: 圆角 31">
            <a:extLst>
              <a:ext uri="{FF2B5EF4-FFF2-40B4-BE49-F238E27FC236}">
                <a16:creationId xmlns:a16="http://schemas.microsoft.com/office/drawing/2014/main" id="{FBC29586-584A-41F2-8B6C-A82474EC66A7}"/>
              </a:ext>
            </a:extLst>
          </p:cNvPr>
          <p:cNvSpPr/>
          <p:nvPr/>
        </p:nvSpPr>
        <p:spPr>
          <a:xfrm>
            <a:off x="7540287" y="1251348"/>
            <a:ext cx="1700784" cy="6386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Question Families</a:t>
            </a:r>
          </a:p>
        </p:txBody>
      </p:sp>
      <p:sp>
        <p:nvSpPr>
          <p:cNvPr id="33" name="矩形: 圆角 32">
            <a:extLst>
              <a:ext uri="{FF2B5EF4-FFF2-40B4-BE49-F238E27FC236}">
                <a16:creationId xmlns:a16="http://schemas.microsoft.com/office/drawing/2014/main" id="{B5B10258-3C8F-4D36-98B9-16CF25BC5450}"/>
              </a:ext>
            </a:extLst>
          </p:cNvPr>
          <p:cNvSpPr/>
          <p:nvPr/>
        </p:nvSpPr>
        <p:spPr>
          <a:xfrm>
            <a:off x="9241071" y="2335908"/>
            <a:ext cx="1700784" cy="6386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Text templates</a:t>
            </a:r>
          </a:p>
        </p:txBody>
      </p:sp>
      <p:sp>
        <p:nvSpPr>
          <p:cNvPr id="34" name="矩形: 圆角 33">
            <a:extLst>
              <a:ext uri="{FF2B5EF4-FFF2-40B4-BE49-F238E27FC236}">
                <a16:creationId xmlns:a16="http://schemas.microsoft.com/office/drawing/2014/main" id="{F7A98057-612D-4826-A306-B9B7A638B96E}"/>
              </a:ext>
            </a:extLst>
          </p:cNvPr>
          <p:cNvSpPr/>
          <p:nvPr/>
        </p:nvSpPr>
        <p:spPr>
          <a:xfrm>
            <a:off x="5992604" y="2335908"/>
            <a:ext cx="1700784" cy="6386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Program template</a:t>
            </a:r>
          </a:p>
        </p:txBody>
      </p:sp>
      <p:sp>
        <p:nvSpPr>
          <p:cNvPr id="35" name="矩形: 圆角 34">
            <a:extLst>
              <a:ext uri="{FF2B5EF4-FFF2-40B4-BE49-F238E27FC236}">
                <a16:creationId xmlns:a16="http://schemas.microsoft.com/office/drawing/2014/main" id="{960B08AE-E275-4058-B1CA-40AF07064AFF}"/>
              </a:ext>
            </a:extLst>
          </p:cNvPr>
          <p:cNvSpPr/>
          <p:nvPr/>
        </p:nvSpPr>
        <p:spPr>
          <a:xfrm>
            <a:off x="6015408" y="3548062"/>
            <a:ext cx="1700784" cy="6386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Functional program</a:t>
            </a:r>
          </a:p>
        </p:txBody>
      </p:sp>
      <p:cxnSp>
        <p:nvCxnSpPr>
          <p:cNvPr id="37" name="直接箭头连接符 36">
            <a:extLst>
              <a:ext uri="{FF2B5EF4-FFF2-40B4-BE49-F238E27FC236}">
                <a16:creationId xmlns:a16="http://schemas.microsoft.com/office/drawing/2014/main" id="{49BD430E-2D73-4507-9547-F14878E8F801}"/>
              </a:ext>
            </a:extLst>
          </p:cNvPr>
          <p:cNvCxnSpPr>
            <a:stCxn id="33" idx="2"/>
            <a:endCxn id="31" idx="0"/>
          </p:cNvCxnSpPr>
          <p:nvPr/>
        </p:nvCxnSpPr>
        <p:spPr>
          <a:xfrm>
            <a:off x="10091463" y="2974581"/>
            <a:ext cx="2991" cy="2743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91CCF488-F6A3-4915-A870-0E2A4EE8AB27}"/>
              </a:ext>
            </a:extLst>
          </p:cNvPr>
          <p:cNvCxnSpPr>
            <a:cxnSpLocks/>
            <a:stCxn id="32" idx="2"/>
            <a:endCxn id="33" idx="0"/>
          </p:cNvCxnSpPr>
          <p:nvPr/>
        </p:nvCxnSpPr>
        <p:spPr>
          <a:xfrm>
            <a:off x="8390679" y="1890021"/>
            <a:ext cx="1700784" cy="445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CCE56165-D8CA-457C-8325-7A55850C6722}"/>
              </a:ext>
            </a:extLst>
          </p:cNvPr>
          <p:cNvCxnSpPr>
            <a:cxnSpLocks/>
            <a:stCxn id="32" idx="2"/>
            <a:endCxn id="34" idx="0"/>
          </p:cNvCxnSpPr>
          <p:nvPr/>
        </p:nvCxnSpPr>
        <p:spPr>
          <a:xfrm flipH="1">
            <a:off x="6842996" y="1890021"/>
            <a:ext cx="1547683" cy="445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295EE72A-3451-4BE8-B341-3C91ECD84E71}"/>
              </a:ext>
            </a:extLst>
          </p:cNvPr>
          <p:cNvCxnSpPr>
            <a:endCxn id="35" idx="0"/>
          </p:cNvCxnSpPr>
          <p:nvPr/>
        </p:nvCxnSpPr>
        <p:spPr>
          <a:xfrm>
            <a:off x="6865800" y="2978546"/>
            <a:ext cx="0" cy="569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01547BC1-C119-418F-AF87-86149B744B76}"/>
              </a:ext>
            </a:extLst>
          </p:cNvPr>
          <p:cNvCxnSpPr>
            <a:stCxn id="35" idx="2"/>
            <a:endCxn id="30" idx="0"/>
          </p:cNvCxnSpPr>
          <p:nvPr/>
        </p:nvCxnSpPr>
        <p:spPr>
          <a:xfrm flipH="1">
            <a:off x="6854719" y="4186735"/>
            <a:ext cx="11081" cy="1603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12065EC9-7973-48C2-87EA-3D0A7F991445}"/>
              </a:ext>
            </a:extLst>
          </p:cNvPr>
          <p:cNvCxnSpPr>
            <a:stCxn id="35" idx="3"/>
            <a:endCxn id="31" idx="0"/>
          </p:cNvCxnSpPr>
          <p:nvPr/>
        </p:nvCxnSpPr>
        <p:spPr>
          <a:xfrm>
            <a:off x="7716192" y="3867399"/>
            <a:ext cx="2378262" cy="1850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F953BD72-3903-49A4-A595-5A2CEFD2915D}"/>
              </a:ext>
            </a:extLst>
          </p:cNvPr>
          <p:cNvCxnSpPr>
            <a:stCxn id="6" idx="3"/>
            <a:endCxn id="35" idx="1"/>
          </p:cNvCxnSpPr>
          <p:nvPr/>
        </p:nvCxnSpPr>
        <p:spPr>
          <a:xfrm>
            <a:off x="2911542" y="3844448"/>
            <a:ext cx="3103866" cy="22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矩形: 圆角 67">
            <a:extLst>
              <a:ext uri="{FF2B5EF4-FFF2-40B4-BE49-F238E27FC236}">
                <a16:creationId xmlns:a16="http://schemas.microsoft.com/office/drawing/2014/main" id="{52543C59-6FBE-4CFF-8C82-21E3B9B4F3B8}"/>
              </a:ext>
            </a:extLst>
          </p:cNvPr>
          <p:cNvSpPr/>
          <p:nvPr/>
        </p:nvSpPr>
        <p:spPr>
          <a:xfrm>
            <a:off x="9280458" y="3105149"/>
            <a:ext cx="2386352" cy="84089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i="1" dirty="0">
                <a:latin typeface="Comic Sans MS" panose="030F0702030302020204" pitchFamily="66" charset="0"/>
              </a:rPr>
              <a:t>How many</a:t>
            </a:r>
            <a:r>
              <a:rPr lang="en-US" altLang="zh-CN" dirty="0"/>
              <a:t>&lt;C&gt;&lt;M&gt; </a:t>
            </a:r>
            <a:r>
              <a:rPr lang="en-US" altLang="zh-CN" i="1" dirty="0">
                <a:latin typeface="Comic Sans MS" panose="030F0702030302020204" pitchFamily="66" charset="0"/>
              </a:rPr>
              <a:t>things are there?</a:t>
            </a:r>
          </a:p>
        </p:txBody>
      </p:sp>
      <p:sp>
        <p:nvSpPr>
          <p:cNvPr id="69" name="矩形: 圆角 68">
            <a:extLst>
              <a:ext uri="{FF2B5EF4-FFF2-40B4-BE49-F238E27FC236}">
                <a16:creationId xmlns:a16="http://schemas.microsoft.com/office/drawing/2014/main" id="{90691DE7-3A68-4D2F-977D-76774DBB07D8}"/>
              </a:ext>
            </a:extLst>
          </p:cNvPr>
          <p:cNvSpPr/>
          <p:nvPr/>
        </p:nvSpPr>
        <p:spPr>
          <a:xfrm>
            <a:off x="5009559" y="3103205"/>
            <a:ext cx="4015155" cy="84089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i="1" dirty="0">
                <a:latin typeface="Consolas" panose="020B0609020204030204" pitchFamily="49" charset="0"/>
              </a:rPr>
              <a:t>count (filter_color </a:t>
            </a:r>
            <a:r>
              <a:rPr lang="en-US" altLang="zh-CN" dirty="0"/>
              <a:t>&lt;C&gt;, </a:t>
            </a:r>
            <a:r>
              <a:rPr lang="en-US" altLang="zh-CN" i="1" dirty="0">
                <a:latin typeface="Consolas" panose="020B0609020204030204" pitchFamily="49" charset="0"/>
              </a:rPr>
              <a:t>filter_material</a:t>
            </a:r>
            <a:r>
              <a:rPr lang="en-US" altLang="zh-CN" dirty="0"/>
              <a:t>(&lt;M&gt;,</a:t>
            </a:r>
            <a:r>
              <a:rPr lang="en-US" altLang="zh-CN" i="1" dirty="0">
                <a:latin typeface="Consolas" panose="020B0609020204030204" pitchFamily="49" charset="0"/>
              </a:rPr>
              <a:t>scene())))</a:t>
            </a:r>
          </a:p>
        </p:txBody>
      </p:sp>
      <p:sp>
        <p:nvSpPr>
          <p:cNvPr id="93" name="箭头: 五边形 92">
            <a:extLst>
              <a:ext uri="{FF2B5EF4-FFF2-40B4-BE49-F238E27FC236}">
                <a16:creationId xmlns:a16="http://schemas.microsoft.com/office/drawing/2014/main" id="{5DB59DCE-4E3A-468F-BAB3-6D9F3E386E67}"/>
              </a:ext>
            </a:extLst>
          </p:cNvPr>
          <p:cNvSpPr/>
          <p:nvPr/>
        </p:nvSpPr>
        <p:spPr>
          <a:xfrm>
            <a:off x="3489815" y="4332743"/>
            <a:ext cx="852597" cy="597877"/>
          </a:xfrm>
          <a:prstGeom prst="homePlate">
            <a:avLst/>
          </a:prstGeom>
          <a:solidFill>
            <a:srgbClr val="81A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Filter</a:t>
            </a:r>
          </a:p>
          <a:p>
            <a:pPr algn="ctr"/>
            <a:r>
              <a:rPr lang="en-US" altLang="zh-CN" dirty="0"/>
              <a:t>color</a:t>
            </a:r>
            <a:endParaRPr lang="zh-CN" altLang="en-US" dirty="0"/>
          </a:p>
        </p:txBody>
      </p:sp>
      <p:sp>
        <p:nvSpPr>
          <p:cNvPr id="94" name="箭头: 五边形 93">
            <a:extLst>
              <a:ext uri="{FF2B5EF4-FFF2-40B4-BE49-F238E27FC236}">
                <a16:creationId xmlns:a16="http://schemas.microsoft.com/office/drawing/2014/main" id="{0ECC81E9-1B19-4564-A85C-D7F56AAFE69E}"/>
              </a:ext>
            </a:extLst>
          </p:cNvPr>
          <p:cNvSpPr/>
          <p:nvPr/>
        </p:nvSpPr>
        <p:spPr>
          <a:xfrm>
            <a:off x="4344330" y="4331787"/>
            <a:ext cx="1141333" cy="597877"/>
          </a:xfrm>
          <a:prstGeom prst="homePlate">
            <a:avLst/>
          </a:prstGeom>
          <a:solidFill>
            <a:srgbClr val="81A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Filter</a:t>
            </a:r>
          </a:p>
          <a:p>
            <a:pPr algn="ctr"/>
            <a:r>
              <a:rPr lang="en-US" altLang="zh-CN" dirty="0"/>
              <a:t>material</a:t>
            </a:r>
            <a:endParaRPr lang="zh-CN" altLang="en-US" dirty="0"/>
          </a:p>
        </p:txBody>
      </p:sp>
      <p:sp>
        <p:nvSpPr>
          <p:cNvPr id="95" name="箭头: 五边形 94">
            <a:extLst>
              <a:ext uri="{FF2B5EF4-FFF2-40B4-BE49-F238E27FC236}">
                <a16:creationId xmlns:a16="http://schemas.microsoft.com/office/drawing/2014/main" id="{119F4910-8537-43B8-A853-B6B981D027E6}"/>
              </a:ext>
            </a:extLst>
          </p:cNvPr>
          <p:cNvSpPr/>
          <p:nvPr/>
        </p:nvSpPr>
        <p:spPr>
          <a:xfrm>
            <a:off x="5485664" y="4326330"/>
            <a:ext cx="1041612" cy="597877"/>
          </a:xfrm>
          <a:prstGeom prst="homePlate">
            <a:avLst/>
          </a:prstGeom>
          <a:solidFill>
            <a:srgbClr val="81A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count</a:t>
            </a:r>
            <a:endParaRPr lang="zh-CN" altLang="en-US" dirty="0"/>
          </a:p>
        </p:txBody>
      </p:sp>
      <p:sp>
        <p:nvSpPr>
          <p:cNvPr id="96" name="矩形: 圆角 95">
            <a:extLst>
              <a:ext uri="{FF2B5EF4-FFF2-40B4-BE49-F238E27FC236}">
                <a16:creationId xmlns:a16="http://schemas.microsoft.com/office/drawing/2014/main" id="{A7833608-FFB2-4C9F-8391-5C8EBBF43AA9}"/>
              </a:ext>
            </a:extLst>
          </p:cNvPr>
          <p:cNvSpPr/>
          <p:nvPr/>
        </p:nvSpPr>
        <p:spPr>
          <a:xfrm>
            <a:off x="3417151" y="5152375"/>
            <a:ext cx="990905" cy="465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brown</a:t>
            </a:r>
            <a:endParaRPr lang="zh-CN" altLang="en-US" dirty="0">
              <a:solidFill>
                <a:schemeClr val="tx1"/>
              </a:solidFill>
            </a:endParaRPr>
          </a:p>
        </p:txBody>
      </p:sp>
      <p:sp>
        <p:nvSpPr>
          <p:cNvPr id="97" name="矩形: 圆角 96">
            <a:extLst>
              <a:ext uri="{FF2B5EF4-FFF2-40B4-BE49-F238E27FC236}">
                <a16:creationId xmlns:a16="http://schemas.microsoft.com/office/drawing/2014/main" id="{98363599-7B4D-4682-B972-E663231D9636}"/>
              </a:ext>
            </a:extLst>
          </p:cNvPr>
          <p:cNvSpPr/>
          <p:nvPr/>
        </p:nvSpPr>
        <p:spPr>
          <a:xfrm>
            <a:off x="4408056" y="5152375"/>
            <a:ext cx="714941" cy="465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nil</a:t>
            </a:r>
            <a:endParaRPr lang="zh-CN" altLang="en-US" dirty="0">
              <a:solidFill>
                <a:schemeClr val="tx1"/>
              </a:solidFill>
            </a:endParaRPr>
          </a:p>
        </p:txBody>
      </p:sp>
      <p:cxnSp>
        <p:nvCxnSpPr>
          <p:cNvPr id="99" name="直接箭头连接符 98">
            <a:extLst>
              <a:ext uri="{FF2B5EF4-FFF2-40B4-BE49-F238E27FC236}">
                <a16:creationId xmlns:a16="http://schemas.microsoft.com/office/drawing/2014/main" id="{06041BB8-25CE-4592-A24E-DFE391ACAAD4}"/>
              </a:ext>
            </a:extLst>
          </p:cNvPr>
          <p:cNvCxnSpPr>
            <a:cxnSpLocks/>
            <a:stCxn id="96" idx="0"/>
            <a:endCxn id="93" idx="2"/>
          </p:cNvCxnSpPr>
          <p:nvPr/>
        </p:nvCxnSpPr>
        <p:spPr>
          <a:xfrm flipH="1" flipV="1">
            <a:off x="3766644" y="4930620"/>
            <a:ext cx="145960" cy="221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E9CA19E1-6A59-4E97-BDDF-CCF767E173D4}"/>
              </a:ext>
            </a:extLst>
          </p:cNvPr>
          <p:cNvCxnSpPr>
            <a:stCxn id="97" idx="0"/>
            <a:endCxn id="94" idx="2"/>
          </p:cNvCxnSpPr>
          <p:nvPr/>
        </p:nvCxnSpPr>
        <p:spPr>
          <a:xfrm flipV="1">
            <a:off x="4765527" y="4929664"/>
            <a:ext cx="0" cy="222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圆角 107">
            <a:extLst>
              <a:ext uri="{FF2B5EF4-FFF2-40B4-BE49-F238E27FC236}">
                <a16:creationId xmlns:a16="http://schemas.microsoft.com/office/drawing/2014/main" id="{81714DD9-B279-4BCD-ADB7-B9A05A51F3DB}"/>
              </a:ext>
            </a:extLst>
          </p:cNvPr>
          <p:cNvSpPr/>
          <p:nvPr/>
        </p:nvSpPr>
        <p:spPr>
          <a:xfrm>
            <a:off x="8758613" y="4582775"/>
            <a:ext cx="2386352" cy="840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latin typeface="Comic Sans MS" panose="030F0702030302020204" pitchFamily="66" charset="0"/>
              </a:rPr>
              <a:t>How many brown</a:t>
            </a:r>
            <a:r>
              <a:rPr lang="en-US" altLang="zh-CN" dirty="0">
                <a:solidFill>
                  <a:schemeClr val="tx1"/>
                </a:solidFill>
              </a:rPr>
              <a:t> </a:t>
            </a:r>
            <a:r>
              <a:rPr lang="en-US" altLang="zh-CN" i="1" dirty="0">
                <a:solidFill>
                  <a:schemeClr val="tx1"/>
                </a:solidFill>
                <a:latin typeface="Comic Sans MS" panose="030F0702030302020204" pitchFamily="66" charset="0"/>
              </a:rPr>
              <a:t>things are there?</a:t>
            </a:r>
          </a:p>
        </p:txBody>
      </p:sp>
    </p:spTree>
    <p:extLst>
      <p:ext uri="{BB962C8B-B14F-4D97-AF65-F5344CB8AC3E}">
        <p14:creationId xmlns:p14="http://schemas.microsoft.com/office/powerpoint/2010/main" val="125479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nodeType="clickEffect">
                                  <p:stCondLst>
                                    <p:cond delay="0"/>
                                  </p:stCondLst>
                                  <p:childTnLst>
                                    <p:animClr clrSpc="hsl" dir="cw">
                                      <p:cBhvr override="childStyle">
                                        <p:cTn id="28" dur="500" fill="hold"/>
                                        <p:tgtEl>
                                          <p:spTgt spid="40"/>
                                        </p:tgtEl>
                                        <p:attrNameLst>
                                          <p:attrName>style.color</p:attrName>
                                        </p:attrNameLst>
                                      </p:cBhvr>
                                      <p:by>
                                        <p:hsl h="0" s="12549" l="25098"/>
                                      </p:by>
                                    </p:animClr>
                                    <p:animClr clrSpc="hsl" dir="cw">
                                      <p:cBhvr>
                                        <p:cTn id="29" dur="500" fill="hold"/>
                                        <p:tgtEl>
                                          <p:spTgt spid="40"/>
                                        </p:tgtEl>
                                        <p:attrNameLst>
                                          <p:attrName>fillcolor</p:attrName>
                                        </p:attrNameLst>
                                      </p:cBhvr>
                                      <p:by>
                                        <p:hsl h="0" s="12549" l="25098"/>
                                      </p:by>
                                    </p:animClr>
                                    <p:animClr clrSpc="hsl" dir="cw">
                                      <p:cBhvr>
                                        <p:cTn id="30" dur="500" fill="hold"/>
                                        <p:tgtEl>
                                          <p:spTgt spid="40"/>
                                        </p:tgtEl>
                                        <p:attrNameLst>
                                          <p:attrName>stroke.color</p:attrName>
                                        </p:attrNameLst>
                                      </p:cBhvr>
                                      <p:by>
                                        <p:hsl h="0" s="12549" l="25098"/>
                                      </p:by>
                                    </p:animClr>
                                    <p:set>
                                      <p:cBhvr>
                                        <p:cTn id="31" dur="500" fill="hold"/>
                                        <p:tgtEl>
                                          <p:spTgt spid="40"/>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0"/>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4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4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8"/>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6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63"/>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9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9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9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97"/>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0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5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3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37"/>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animBg="1"/>
      <p:bldP spid="10" grpId="0" animBg="1"/>
      <p:bldP spid="10" grpId="1" animBg="1"/>
      <p:bldP spid="16" grpId="0" animBg="1"/>
      <p:bldP spid="16" grpId="1" animBg="1"/>
      <p:bldP spid="17" grpId="0" animBg="1"/>
      <p:bldP spid="17" grpId="1" animBg="1"/>
      <p:bldP spid="25" grpId="0" animBg="1"/>
      <p:bldP spid="30" grpId="0" animBg="1"/>
      <p:bldP spid="31" grpId="0" animBg="1"/>
      <p:bldP spid="32" grpId="0" animBg="1"/>
      <p:bldP spid="33" grpId="0" animBg="1"/>
      <p:bldP spid="34" grpId="0" animBg="1"/>
      <p:bldP spid="35" grpId="0" animBg="1"/>
      <p:bldP spid="68" grpId="0" animBg="1"/>
      <p:bldP spid="68" grpId="1" animBg="1"/>
      <p:bldP spid="69" grpId="0" animBg="1"/>
      <p:bldP spid="69" grpId="1" animBg="1"/>
      <p:bldP spid="93" grpId="0" animBg="1"/>
      <p:bldP spid="94" grpId="0" animBg="1"/>
      <p:bldP spid="95" grpId="0" animBg="1"/>
      <p:bldP spid="96" grpId="0" animBg="1"/>
      <p:bldP spid="97" grpId="0" animBg="1"/>
      <p:bldP spid="10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1.1 Datasets</a:t>
            </a:r>
            <a:r>
              <a:rPr lang="zh-CN" altLang="en-US" dirty="0"/>
              <a:t> </a:t>
            </a:r>
            <a:r>
              <a:rPr lang="en-US" altLang="zh-CN" dirty="0"/>
              <a:t>of Synthetic images</a:t>
            </a:r>
            <a:br>
              <a:rPr lang="en-US" altLang="zh-CN" dirty="0"/>
            </a:br>
            <a:r>
              <a:rPr lang="en-US" altLang="zh-CN" dirty="0"/>
              <a:t>RAVEN</a:t>
            </a:r>
            <a:br>
              <a:rPr lang="en-US" altLang="zh-CN" dirty="0"/>
            </a:br>
            <a:endParaRPr lang="zh-CN" altLang="en-US" dirty="0"/>
          </a:p>
        </p:txBody>
      </p:sp>
      <p:pic>
        <p:nvPicPr>
          <p:cNvPr id="1026" name="Picture 2" descr="让机器帮你做行测题，UCLA朱松纯团队提出关系和类比视觉推理数据集RAVEN">
            <a:extLst>
              <a:ext uri="{FF2B5EF4-FFF2-40B4-BE49-F238E27FC236}">
                <a16:creationId xmlns:a16="http://schemas.microsoft.com/office/drawing/2014/main" id="{180B9A75-69E0-4C91-BA25-0AC11247E0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07152" y="1853754"/>
            <a:ext cx="4273200" cy="34496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91F8C2A-B352-4828-A4BD-8885D3247C10}"/>
              </a:ext>
            </a:extLst>
          </p:cNvPr>
          <p:cNvPicPr>
            <a:picLocks noChangeAspect="1"/>
          </p:cNvPicPr>
          <p:nvPr/>
        </p:nvPicPr>
        <p:blipFill>
          <a:blip r:embed="rId4"/>
          <a:stretch>
            <a:fillRect/>
          </a:stretch>
        </p:blipFill>
        <p:spPr>
          <a:xfrm>
            <a:off x="1767052" y="5377206"/>
            <a:ext cx="8153400" cy="1352550"/>
          </a:xfrm>
          <a:prstGeom prst="rect">
            <a:avLst/>
          </a:prstGeom>
        </p:spPr>
      </p:pic>
      <p:sp>
        <p:nvSpPr>
          <p:cNvPr id="4" name="灯片编号占位符 3">
            <a:extLst>
              <a:ext uri="{FF2B5EF4-FFF2-40B4-BE49-F238E27FC236}">
                <a16:creationId xmlns:a16="http://schemas.microsoft.com/office/drawing/2014/main" id="{4DA22EED-2452-48C2-BF30-4E96761D2C7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92594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1.2 Datasets</a:t>
            </a:r>
            <a:r>
              <a:rPr lang="zh-CN" altLang="en-US" dirty="0"/>
              <a:t> </a:t>
            </a:r>
            <a:r>
              <a:rPr lang="en-US" altLang="zh-CN" dirty="0"/>
              <a:t>of natural images</a:t>
            </a:r>
            <a:br>
              <a:rPr lang="en-US" altLang="zh-CN" dirty="0"/>
            </a:br>
            <a:r>
              <a:rPr lang="en-US" altLang="zh-CN" dirty="0"/>
              <a:t>GQA</a:t>
            </a:r>
            <a:br>
              <a:rPr lang="en-US" altLang="zh-CN" dirty="0"/>
            </a:br>
            <a:endParaRPr lang="zh-CN" altLang="en-US" dirty="0"/>
          </a:p>
        </p:txBody>
      </p:sp>
      <p:sp>
        <p:nvSpPr>
          <p:cNvPr id="7" name="矩形 6">
            <a:extLst>
              <a:ext uri="{FF2B5EF4-FFF2-40B4-BE49-F238E27FC236}">
                <a16:creationId xmlns:a16="http://schemas.microsoft.com/office/drawing/2014/main" id="{A1029C97-4967-4292-B393-5E136D19DA01}"/>
              </a:ext>
            </a:extLst>
          </p:cNvPr>
          <p:cNvSpPr/>
          <p:nvPr/>
        </p:nvSpPr>
        <p:spPr>
          <a:xfrm>
            <a:off x="1061411" y="2466597"/>
            <a:ext cx="11626699" cy="2062103"/>
          </a:xfrm>
          <a:prstGeom prst="rect">
            <a:avLst/>
          </a:prstGeom>
        </p:spPr>
        <p:txBody>
          <a:bodyPr wrap="square">
            <a:spAutoFit/>
          </a:bodyPr>
          <a:lstStyle/>
          <a:p>
            <a:r>
              <a:rPr lang="en-US" altLang="zh-CN" sz="3200" dirty="0">
                <a:solidFill>
                  <a:srgbClr val="333333"/>
                </a:solidFill>
                <a:latin typeface="&amp;quot"/>
              </a:rPr>
              <a:t>Main Dataset</a:t>
            </a:r>
          </a:p>
          <a:p>
            <a:pPr>
              <a:buFont typeface="Arial" panose="020B0604020202020204" pitchFamily="34" charset="0"/>
              <a:buChar char="•"/>
            </a:pPr>
            <a:r>
              <a:rPr lang="en-US" altLang="zh-CN" sz="3200" b="0" i="0" u="none" strike="noStrike" dirty="0">
                <a:solidFill>
                  <a:srgbClr val="333333"/>
                </a:solidFill>
                <a:effectLst/>
                <a:latin typeface="Roboto"/>
              </a:rPr>
              <a:t>Images</a:t>
            </a:r>
          </a:p>
          <a:p>
            <a:pPr>
              <a:buFont typeface="Arial" panose="020B0604020202020204" pitchFamily="34" charset="0"/>
              <a:buChar char="•"/>
            </a:pPr>
            <a:r>
              <a:rPr lang="en-US" altLang="zh-CN" sz="3200" dirty="0">
                <a:solidFill>
                  <a:srgbClr val="333333"/>
                </a:solidFill>
                <a:latin typeface="Roboto"/>
              </a:rPr>
              <a:t>Question and answer pairs</a:t>
            </a:r>
          </a:p>
          <a:p>
            <a:pPr>
              <a:buFont typeface="Arial" panose="020B0604020202020204" pitchFamily="34" charset="0"/>
              <a:buChar char="•"/>
            </a:pPr>
            <a:r>
              <a:rPr lang="en-US" altLang="zh-CN" sz="3200" b="0" i="0" u="none" strike="noStrike" dirty="0">
                <a:solidFill>
                  <a:srgbClr val="333333"/>
                </a:solidFill>
                <a:effectLst/>
                <a:latin typeface="Roboto"/>
              </a:rPr>
              <a:t>Scene Graph</a:t>
            </a:r>
            <a:endParaRPr lang="en-US" altLang="zh-CN" sz="3200" b="0" i="0" u="none" strike="noStrike" dirty="0">
              <a:solidFill>
                <a:srgbClr val="333333"/>
              </a:solidFill>
              <a:effectLst/>
              <a:latin typeface="&amp;quot"/>
            </a:endParaRPr>
          </a:p>
        </p:txBody>
      </p:sp>
      <p:sp>
        <p:nvSpPr>
          <p:cNvPr id="8" name="矩形 7">
            <a:extLst>
              <a:ext uri="{FF2B5EF4-FFF2-40B4-BE49-F238E27FC236}">
                <a16:creationId xmlns:a16="http://schemas.microsoft.com/office/drawing/2014/main" id="{6E4EA657-18FB-4DA9-9224-E76472FDAA56}"/>
              </a:ext>
            </a:extLst>
          </p:cNvPr>
          <p:cNvSpPr/>
          <p:nvPr/>
        </p:nvSpPr>
        <p:spPr>
          <a:xfrm>
            <a:off x="693176" y="6293134"/>
            <a:ext cx="9876501" cy="369332"/>
          </a:xfrm>
          <a:prstGeom prst="rect">
            <a:avLst/>
          </a:prstGeom>
        </p:spPr>
        <p:txBody>
          <a:bodyPr wrap="square">
            <a:spAutoFit/>
          </a:bodyPr>
          <a:lstStyle/>
          <a:p>
            <a:r>
              <a:rPr lang="en-US" altLang="zh-CN" dirty="0"/>
              <a:t>[4] </a:t>
            </a:r>
            <a:r>
              <a:rPr lang="zh-CN" altLang="en-US" dirty="0"/>
              <a:t>GQA:A New Dataset for Real-World Visual Reasoning and Compositional Question Answering </a:t>
            </a:r>
          </a:p>
        </p:txBody>
      </p:sp>
      <p:sp>
        <p:nvSpPr>
          <p:cNvPr id="9" name="灯片编号占位符 8">
            <a:extLst>
              <a:ext uri="{FF2B5EF4-FFF2-40B4-BE49-F238E27FC236}">
                <a16:creationId xmlns:a16="http://schemas.microsoft.com/office/drawing/2014/main" id="{2D434823-AC6A-4EFE-8130-BF0BF4A1441C}"/>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598162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1.2 Datasets</a:t>
            </a:r>
            <a:r>
              <a:rPr lang="zh-CN" altLang="en-US" dirty="0"/>
              <a:t> </a:t>
            </a:r>
            <a:r>
              <a:rPr lang="en-US" altLang="zh-CN" dirty="0"/>
              <a:t>of natural images</a:t>
            </a:r>
            <a:br>
              <a:rPr lang="en-US" altLang="zh-CN" dirty="0"/>
            </a:br>
            <a:r>
              <a:rPr lang="en-US" altLang="zh-CN" dirty="0"/>
              <a:t>GQA</a:t>
            </a:r>
            <a:br>
              <a:rPr lang="en-US" altLang="zh-CN" dirty="0"/>
            </a:br>
            <a:endParaRPr lang="zh-CN" altLang="en-US" dirty="0"/>
          </a:p>
        </p:txBody>
      </p:sp>
      <p:pic>
        <p:nvPicPr>
          <p:cNvPr id="3" name="图片 2">
            <a:extLst>
              <a:ext uri="{FF2B5EF4-FFF2-40B4-BE49-F238E27FC236}">
                <a16:creationId xmlns:a16="http://schemas.microsoft.com/office/drawing/2014/main" id="{492A5166-3F1C-4ACE-A1F6-81DCD83FC22C}"/>
              </a:ext>
            </a:extLst>
          </p:cNvPr>
          <p:cNvPicPr>
            <a:picLocks noChangeAspect="1"/>
          </p:cNvPicPr>
          <p:nvPr/>
        </p:nvPicPr>
        <p:blipFill>
          <a:blip r:embed="rId3"/>
          <a:stretch>
            <a:fillRect/>
          </a:stretch>
        </p:blipFill>
        <p:spPr>
          <a:xfrm>
            <a:off x="693176" y="2058348"/>
            <a:ext cx="7209611" cy="3881433"/>
          </a:xfrm>
          <a:prstGeom prst="rect">
            <a:avLst/>
          </a:prstGeom>
        </p:spPr>
      </p:pic>
      <p:pic>
        <p:nvPicPr>
          <p:cNvPr id="4" name="图片 3">
            <a:extLst>
              <a:ext uri="{FF2B5EF4-FFF2-40B4-BE49-F238E27FC236}">
                <a16:creationId xmlns:a16="http://schemas.microsoft.com/office/drawing/2014/main" id="{4E80E5FE-0713-40F7-AD22-800C76BAF5E4}"/>
              </a:ext>
            </a:extLst>
          </p:cNvPr>
          <p:cNvPicPr>
            <a:picLocks noChangeAspect="1"/>
          </p:cNvPicPr>
          <p:nvPr/>
        </p:nvPicPr>
        <p:blipFill>
          <a:blip r:embed="rId4"/>
          <a:stretch>
            <a:fillRect/>
          </a:stretch>
        </p:blipFill>
        <p:spPr>
          <a:xfrm>
            <a:off x="8192970" y="2058348"/>
            <a:ext cx="3166432" cy="1891830"/>
          </a:xfrm>
          <a:prstGeom prst="rect">
            <a:avLst/>
          </a:prstGeom>
        </p:spPr>
      </p:pic>
      <p:pic>
        <p:nvPicPr>
          <p:cNvPr id="5" name="图片 4">
            <a:extLst>
              <a:ext uri="{FF2B5EF4-FFF2-40B4-BE49-F238E27FC236}">
                <a16:creationId xmlns:a16="http://schemas.microsoft.com/office/drawing/2014/main" id="{3D91319A-ACB0-4639-9FF8-37396120FA30}"/>
              </a:ext>
            </a:extLst>
          </p:cNvPr>
          <p:cNvPicPr>
            <a:picLocks noChangeAspect="1"/>
          </p:cNvPicPr>
          <p:nvPr/>
        </p:nvPicPr>
        <p:blipFill>
          <a:blip r:embed="rId5"/>
          <a:stretch>
            <a:fillRect/>
          </a:stretch>
        </p:blipFill>
        <p:spPr>
          <a:xfrm>
            <a:off x="7894019" y="4196710"/>
            <a:ext cx="4282048" cy="1625534"/>
          </a:xfrm>
          <a:prstGeom prst="rect">
            <a:avLst/>
          </a:prstGeom>
        </p:spPr>
      </p:pic>
      <p:sp>
        <p:nvSpPr>
          <p:cNvPr id="7" name="灯片编号占位符 6">
            <a:extLst>
              <a:ext uri="{FF2B5EF4-FFF2-40B4-BE49-F238E27FC236}">
                <a16:creationId xmlns:a16="http://schemas.microsoft.com/office/drawing/2014/main" id="{8D1E86E8-79DB-4752-A72A-E2AF54C46A00}"/>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193123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1.3 Knowledge base-enhanced datasets</a:t>
            </a:r>
            <a:br>
              <a:rPr lang="en-US" altLang="zh-CN" dirty="0"/>
            </a:br>
            <a:r>
              <a:rPr lang="en-US" altLang="zh-CN" dirty="0"/>
              <a:t>KB-VQA</a:t>
            </a:r>
            <a:br>
              <a:rPr lang="en-US" altLang="zh-CN" dirty="0"/>
            </a:br>
            <a:endParaRPr lang="zh-CN" altLang="en-US" dirty="0"/>
          </a:p>
        </p:txBody>
      </p:sp>
      <p:sp>
        <p:nvSpPr>
          <p:cNvPr id="6" name="矩形 5">
            <a:extLst>
              <a:ext uri="{FF2B5EF4-FFF2-40B4-BE49-F238E27FC236}">
                <a16:creationId xmlns:a16="http://schemas.microsoft.com/office/drawing/2014/main" id="{51E62CD9-C596-4002-B7B6-9A2A5D174062}"/>
              </a:ext>
            </a:extLst>
          </p:cNvPr>
          <p:cNvSpPr/>
          <p:nvPr/>
        </p:nvSpPr>
        <p:spPr>
          <a:xfrm>
            <a:off x="1061411" y="2466597"/>
            <a:ext cx="11626699" cy="2062103"/>
          </a:xfrm>
          <a:prstGeom prst="rect">
            <a:avLst/>
          </a:prstGeom>
        </p:spPr>
        <p:txBody>
          <a:bodyPr wrap="square">
            <a:spAutoFit/>
          </a:bodyPr>
          <a:lstStyle/>
          <a:p>
            <a:r>
              <a:rPr lang="en-US" altLang="zh-CN" sz="3200" dirty="0">
                <a:solidFill>
                  <a:srgbClr val="333333"/>
                </a:solidFill>
                <a:latin typeface="&amp;quot"/>
              </a:rPr>
              <a:t>Main Dataset</a:t>
            </a:r>
          </a:p>
          <a:p>
            <a:pPr>
              <a:buFont typeface="Arial" panose="020B0604020202020204" pitchFamily="34" charset="0"/>
              <a:buChar char="•"/>
            </a:pPr>
            <a:r>
              <a:rPr lang="en-US" altLang="zh-CN" sz="3200" b="0" i="0" u="none" strike="noStrike" dirty="0">
                <a:solidFill>
                  <a:srgbClr val="333333"/>
                </a:solidFill>
                <a:effectLst/>
                <a:latin typeface="Roboto"/>
              </a:rPr>
              <a:t>Images</a:t>
            </a:r>
          </a:p>
          <a:p>
            <a:pPr>
              <a:buFont typeface="Arial" panose="020B0604020202020204" pitchFamily="34" charset="0"/>
              <a:buChar char="•"/>
            </a:pPr>
            <a:r>
              <a:rPr lang="en-US" altLang="zh-CN" sz="3200" dirty="0">
                <a:solidFill>
                  <a:srgbClr val="333333"/>
                </a:solidFill>
                <a:latin typeface="Roboto"/>
              </a:rPr>
              <a:t>Question and answer pairs</a:t>
            </a:r>
          </a:p>
          <a:p>
            <a:pPr>
              <a:buFont typeface="Arial" panose="020B0604020202020204" pitchFamily="34" charset="0"/>
              <a:buChar char="•"/>
            </a:pPr>
            <a:r>
              <a:rPr lang="en-US" altLang="zh-CN" sz="3200" dirty="0">
                <a:solidFill>
                  <a:srgbClr val="333333"/>
                </a:solidFill>
                <a:latin typeface="Roboto"/>
              </a:rPr>
              <a:t>RDF</a:t>
            </a:r>
            <a:r>
              <a:rPr lang="en-US" altLang="zh-CN" sz="3200" b="0" i="0" u="none" strike="noStrike" dirty="0">
                <a:solidFill>
                  <a:srgbClr val="333333"/>
                </a:solidFill>
                <a:effectLst/>
                <a:latin typeface="Roboto"/>
              </a:rPr>
              <a:t> Graph</a:t>
            </a:r>
            <a:endParaRPr lang="en-US" altLang="zh-CN" sz="3200" b="0" i="0" u="none" strike="noStrike" dirty="0">
              <a:solidFill>
                <a:srgbClr val="333333"/>
              </a:solidFill>
              <a:effectLst/>
              <a:latin typeface="&amp;quot"/>
            </a:endParaRPr>
          </a:p>
        </p:txBody>
      </p:sp>
      <p:sp>
        <p:nvSpPr>
          <p:cNvPr id="7" name="矩形 6">
            <a:extLst>
              <a:ext uri="{FF2B5EF4-FFF2-40B4-BE49-F238E27FC236}">
                <a16:creationId xmlns:a16="http://schemas.microsoft.com/office/drawing/2014/main" id="{FB183B06-34D5-4C73-AFA6-D4851A611D21}"/>
              </a:ext>
            </a:extLst>
          </p:cNvPr>
          <p:cNvSpPr/>
          <p:nvPr/>
        </p:nvSpPr>
        <p:spPr>
          <a:xfrm>
            <a:off x="1061411" y="6053481"/>
            <a:ext cx="8426245" cy="369332"/>
          </a:xfrm>
          <a:prstGeom prst="rect">
            <a:avLst/>
          </a:prstGeom>
        </p:spPr>
        <p:txBody>
          <a:bodyPr wrap="square">
            <a:spAutoFit/>
          </a:bodyPr>
          <a:lstStyle/>
          <a:p>
            <a:r>
              <a:rPr lang="en-US" altLang="zh-CN" dirty="0"/>
              <a:t>[5]</a:t>
            </a:r>
            <a:r>
              <a:rPr lang="zh-CN" altLang="en-US" dirty="0"/>
              <a:t>Explicit Knowledge-based Reasoning for Visual Question Answering</a:t>
            </a:r>
          </a:p>
        </p:txBody>
      </p:sp>
      <p:sp>
        <p:nvSpPr>
          <p:cNvPr id="8" name="灯片编号占位符 7">
            <a:extLst>
              <a:ext uri="{FF2B5EF4-FFF2-40B4-BE49-F238E27FC236}">
                <a16:creationId xmlns:a16="http://schemas.microsoft.com/office/drawing/2014/main" id="{526F308A-BED2-4F14-9306-1C5658323F71}"/>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48182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1.3 Knowledge base-enhanced datasets</a:t>
            </a:r>
            <a:br>
              <a:rPr lang="en-US" altLang="zh-CN" dirty="0"/>
            </a:br>
            <a:r>
              <a:rPr lang="en-US" altLang="zh-CN" dirty="0"/>
              <a:t>KB-VQA</a:t>
            </a:r>
            <a:br>
              <a:rPr lang="en-US" altLang="zh-CN" dirty="0"/>
            </a:br>
            <a:endParaRPr lang="zh-CN" altLang="en-US" dirty="0"/>
          </a:p>
        </p:txBody>
      </p:sp>
      <p:pic>
        <p:nvPicPr>
          <p:cNvPr id="4" name="图片 3">
            <a:extLst>
              <a:ext uri="{FF2B5EF4-FFF2-40B4-BE49-F238E27FC236}">
                <a16:creationId xmlns:a16="http://schemas.microsoft.com/office/drawing/2014/main" id="{2C73CC85-C868-4534-9F14-7F35962D4227}"/>
              </a:ext>
            </a:extLst>
          </p:cNvPr>
          <p:cNvPicPr>
            <a:picLocks noChangeAspect="1"/>
          </p:cNvPicPr>
          <p:nvPr/>
        </p:nvPicPr>
        <p:blipFill>
          <a:blip r:embed="rId3"/>
          <a:stretch>
            <a:fillRect/>
          </a:stretch>
        </p:blipFill>
        <p:spPr>
          <a:xfrm>
            <a:off x="672202" y="2040557"/>
            <a:ext cx="4364021" cy="4199728"/>
          </a:xfrm>
          <a:prstGeom prst="rect">
            <a:avLst/>
          </a:prstGeom>
        </p:spPr>
      </p:pic>
      <p:pic>
        <p:nvPicPr>
          <p:cNvPr id="5" name="图片 4">
            <a:extLst>
              <a:ext uri="{FF2B5EF4-FFF2-40B4-BE49-F238E27FC236}">
                <a16:creationId xmlns:a16="http://schemas.microsoft.com/office/drawing/2014/main" id="{EDE1A47E-CDE2-4BCC-83F8-660B879EDE59}"/>
              </a:ext>
            </a:extLst>
          </p:cNvPr>
          <p:cNvPicPr>
            <a:picLocks noChangeAspect="1"/>
          </p:cNvPicPr>
          <p:nvPr/>
        </p:nvPicPr>
        <p:blipFill>
          <a:blip r:embed="rId4"/>
          <a:stretch>
            <a:fillRect/>
          </a:stretch>
        </p:blipFill>
        <p:spPr>
          <a:xfrm>
            <a:off x="5372747" y="1954035"/>
            <a:ext cx="6048375" cy="4286250"/>
          </a:xfrm>
          <a:prstGeom prst="rect">
            <a:avLst/>
          </a:prstGeom>
        </p:spPr>
      </p:pic>
      <p:sp>
        <p:nvSpPr>
          <p:cNvPr id="3" name="灯片编号占位符 2">
            <a:extLst>
              <a:ext uri="{FF2B5EF4-FFF2-40B4-BE49-F238E27FC236}">
                <a16:creationId xmlns:a16="http://schemas.microsoft.com/office/drawing/2014/main" id="{57FAB899-D297-4A02-8F20-98B2869AFDB7}"/>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45120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64415-6B00-4CA7-A9C5-B55B99B507F4}"/>
              </a:ext>
            </a:extLst>
          </p:cNvPr>
          <p:cNvSpPr>
            <a:spLocks noGrp="1"/>
          </p:cNvSpPr>
          <p:nvPr>
            <p:ph type="title"/>
          </p:nvPr>
        </p:nvSpPr>
        <p:spPr/>
        <p:txBody>
          <a:bodyPr>
            <a:normAutofit fontScale="90000"/>
          </a:bodyPr>
          <a:lstStyle/>
          <a:p>
            <a:r>
              <a:rPr lang="en-US" altLang="zh-CN" dirty="0"/>
              <a:t>1.3 Knowledge base-enhanced datasets</a:t>
            </a:r>
            <a:br>
              <a:rPr lang="en-US" altLang="zh-CN" dirty="0"/>
            </a:br>
            <a:r>
              <a:rPr lang="en-US" altLang="zh-CN" dirty="0"/>
              <a:t>KB-VQA</a:t>
            </a:r>
            <a:br>
              <a:rPr lang="en-US" altLang="zh-CN" dirty="0"/>
            </a:br>
            <a:endParaRPr lang="zh-CN" altLang="en-US" dirty="0"/>
          </a:p>
        </p:txBody>
      </p:sp>
      <p:pic>
        <p:nvPicPr>
          <p:cNvPr id="4" name="内容占位符 3">
            <a:extLst>
              <a:ext uri="{FF2B5EF4-FFF2-40B4-BE49-F238E27FC236}">
                <a16:creationId xmlns:a16="http://schemas.microsoft.com/office/drawing/2014/main" id="{5B99DA4B-5A3F-4B01-ACAD-FB30AC4EC54D}"/>
              </a:ext>
            </a:extLst>
          </p:cNvPr>
          <p:cNvPicPr>
            <a:picLocks noGrp="1" noChangeAspect="1"/>
          </p:cNvPicPr>
          <p:nvPr>
            <p:ph idx="1"/>
          </p:nvPr>
        </p:nvPicPr>
        <p:blipFill>
          <a:blip r:embed="rId3"/>
          <a:stretch>
            <a:fillRect/>
          </a:stretch>
        </p:blipFill>
        <p:spPr>
          <a:xfrm>
            <a:off x="132265" y="1504376"/>
            <a:ext cx="5963735" cy="3979772"/>
          </a:xfrm>
          <a:prstGeom prst="rect">
            <a:avLst/>
          </a:prstGeom>
        </p:spPr>
      </p:pic>
      <p:pic>
        <p:nvPicPr>
          <p:cNvPr id="5" name="图片 4">
            <a:extLst>
              <a:ext uri="{FF2B5EF4-FFF2-40B4-BE49-F238E27FC236}">
                <a16:creationId xmlns:a16="http://schemas.microsoft.com/office/drawing/2014/main" id="{4E5D52A6-53FF-4051-848D-74AA8C063C8A}"/>
              </a:ext>
            </a:extLst>
          </p:cNvPr>
          <p:cNvPicPr>
            <a:picLocks noChangeAspect="1"/>
          </p:cNvPicPr>
          <p:nvPr/>
        </p:nvPicPr>
        <p:blipFill>
          <a:blip r:embed="rId4"/>
          <a:stretch>
            <a:fillRect/>
          </a:stretch>
        </p:blipFill>
        <p:spPr>
          <a:xfrm>
            <a:off x="6641361" y="1394398"/>
            <a:ext cx="4364021" cy="4199728"/>
          </a:xfrm>
          <a:prstGeom prst="rect">
            <a:avLst/>
          </a:prstGeom>
        </p:spPr>
      </p:pic>
      <p:pic>
        <p:nvPicPr>
          <p:cNvPr id="6" name="图片 5">
            <a:extLst>
              <a:ext uri="{FF2B5EF4-FFF2-40B4-BE49-F238E27FC236}">
                <a16:creationId xmlns:a16="http://schemas.microsoft.com/office/drawing/2014/main" id="{F9FB5CD7-72AD-4C8A-8E39-FEB3BA0C9324}"/>
              </a:ext>
            </a:extLst>
          </p:cNvPr>
          <p:cNvPicPr>
            <a:picLocks noChangeAspect="1"/>
          </p:cNvPicPr>
          <p:nvPr/>
        </p:nvPicPr>
        <p:blipFill>
          <a:blip r:embed="rId5"/>
          <a:stretch>
            <a:fillRect/>
          </a:stretch>
        </p:blipFill>
        <p:spPr>
          <a:xfrm>
            <a:off x="6341064" y="1420660"/>
            <a:ext cx="5850936" cy="4173466"/>
          </a:xfrm>
          <a:prstGeom prst="rect">
            <a:avLst/>
          </a:prstGeom>
        </p:spPr>
      </p:pic>
      <p:sp>
        <p:nvSpPr>
          <p:cNvPr id="7" name="灯片编号占位符 6">
            <a:extLst>
              <a:ext uri="{FF2B5EF4-FFF2-40B4-BE49-F238E27FC236}">
                <a16:creationId xmlns:a16="http://schemas.microsoft.com/office/drawing/2014/main" id="{0BC006B9-25AE-4358-BD72-91BE5F3A3C58}"/>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79548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E0FCA-71CB-4773-8FC4-0353AAAF882E}"/>
              </a:ext>
            </a:extLst>
          </p:cNvPr>
          <p:cNvSpPr>
            <a:spLocks noGrp="1"/>
          </p:cNvSpPr>
          <p:nvPr>
            <p:ph type="title"/>
          </p:nvPr>
        </p:nvSpPr>
        <p:spPr>
          <a:xfrm>
            <a:off x="1379861" y="867037"/>
            <a:ext cx="9603275" cy="1049235"/>
          </a:xfrm>
        </p:spPr>
        <p:txBody>
          <a:bodyPr/>
          <a:lstStyle/>
          <a:p>
            <a:r>
              <a:rPr lang="en-US" altLang="zh-CN" dirty="0"/>
              <a:t>2  Approaches for visual reasoning</a:t>
            </a:r>
          </a:p>
        </p:txBody>
      </p:sp>
      <p:sp>
        <p:nvSpPr>
          <p:cNvPr id="3" name="内容占位符 2">
            <a:extLst>
              <a:ext uri="{FF2B5EF4-FFF2-40B4-BE49-F238E27FC236}">
                <a16:creationId xmlns:a16="http://schemas.microsoft.com/office/drawing/2014/main" id="{5A5DE531-BD7D-439C-9602-385319FD3255}"/>
              </a:ext>
            </a:extLst>
          </p:cNvPr>
          <p:cNvSpPr>
            <a:spLocks noGrp="1"/>
          </p:cNvSpPr>
          <p:nvPr>
            <p:ph idx="1"/>
          </p:nvPr>
        </p:nvSpPr>
        <p:spPr/>
        <p:txBody>
          <a:bodyPr/>
          <a:lstStyle/>
          <a:p>
            <a:r>
              <a:rPr lang="en-US" altLang="zh-CN" sz="4000" dirty="0"/>
              <a:t>2.1 Attention mechanisms</a:t>
            </a:r>
          </a:p>
          <a:p>
            <a:r>
              <a:rPr lang="en-US" altLang="zh-CN" sz="4000" dirty="0"/>
              <a:t>2.2 Compositional Module </a:t>
            </a:r>
          </a:p>
          <a:p>
            <a:r>
              <a:rPr lang="en-US" altLang="zh-CN" sz="4000" dirty="0"/>
              <a:t>2.3 Models using external knowledge bases </a:t>
            </a:r>
            <a:endParaRPr lang="zh-CN" altLang="en-US" sz="4000" dirty="0"/>
          </a:p>
        </p:txBody>
      </p:sp>
      <p:sp>
        <p:nvSpPr>
          <p:cNvPr id="4" name="灯片编号占位符 3">
            <a:extLst>
              <a:ext uri="{FF2B5EF4-FFF2-40B4-BE49-F238E27FC236}">
                <a16:creationId xmlns:a16="http://schemas.microsoft.com/office/drawing/2014/main" id="{10587451-2195-4C0C-B8E6-D51D7F57C532}"/>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462696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EF250-0DDA-44A7-990B-BB54662F2EE0}"/>
              </a:ext>
            </a:extLst>
          </p:cNvPr>
          <p:cNvSpPr>
            <a:spLocks noGrp="1"/>
          </p:cNvSpPr>
          <p:nvPr>
            <p:ph type="title"/>
          </p:nvPr>
        </p:nvSpPr>
        <p:spPr>
          <a:xfrm>
            <a:off x="838200" y="365125"/>
            <a:ext cx="10515600" cy="1325563"/>
          </a:xfrm>
        </p:spPr>
        <p:txBody>
          <a:bodyPr/>
          <a:lstStyle/>
          <a:p>
            <a:r>
              <a:rPr lang="en-US" altLang="zh-CN" dirty="0"/>
              <a:t>2.1 Attention mechanisms</a:t>
            </a:r>
            <a:br>
              <a:rPr lang="en-US" altLang="zh-CN" dirty="0"/>
            </a:br>
            <a:endParaRPr lang="zh-CN" altLang="en-US" dirty="0"/>
          </a:p>
        </p:txBody>
      </p:sp>
      <p:graphicFrame>
        <p:nvGraphicFramePr>
          <p:cNvPr id="4" name="内容占位符 3">
            <a:extLst>
              <a:ext uri="{FF2B5EF4-FFF2-40B4-BE49-F238E27FC236}">
                <a16:creationId xmlns:a16="http://schemas.microsoft.com/office/drawing/2014/main" id="{A24CAD85-A284-40EA-A1F5-0B9B8DABCC4C}"/>
              </a:ext>
            </a:extLst>
          </p:cNvPr>
          <p:cNvGraphicFramePr>
            <a:graphicFrameLocks noGrp="1"/>
          </p:cNvGraphicFramePr>
          <p:nvPr>
            <p:ph idx="1"/>
            <p:extLst>
              <p:ext uri="{D42A27DB-BD31-4B8C-83A1-F6EECF244321}">
                <p14:modId xmlns:p14="http://schemas.microsoft.com/office/powerpoint/2010/main" val="635207126"/>
              </p:ext>
            </p:extLst>
          </p:nvPr>
        </p:nvGraphicFramePr>
        <p:xfrm>
          <a:off x="920186" y="1553825"/>
          <a:ext cx="9604375" cy="4119123"/>
        </p:xfrm>
        <a:graphic>
          <a:graphicData uri="http://schemas.openxmlformats.org/drawingml/2006/table">
            <a:tbl>
              <a:tblPr firstRow="1" bandRow="1">
                <a:tableStyleId>{93296810-A885-4BE3-A3E7-6D5BEEA58F35}</a:tableStyleId>
              </a:tblPr>
              <a:tblGrid>
                <a:gridCol w="1478571">
                  <a:extLst>
                    <a:ext uri="{9D8B030D-6E8A-4147-A177-3AD203B41FA5}">
                      <a16:colId xmlns:a16="http://schemas.microsoft.com/office/drawing/2014/main" val="1933636393"/>
                    </a:ext>
                  </a:extLst>
                </a:gridCol>
                <a:gridCol w="2071991">
                  <a:extLst>
                    <a:ext uri="{9D8B030D-6E8A-4147-A177-3AD203B41FA5}">
                      <a16:colId xmlns:a16="http://schemas.microsoft.com/office/drawing/2014/main" val="1791460344"/>
                    </a:ext>
                  </a:extLst>
                </a:gridCol>
                <a:gridCol w="2033081">
                  <a:extLst>
                    <a:ext uri="{9D8B030D-6E8A-4147-A177-3AD203B41FA5}">
                      <a16:colId xmlns:a16="http://schemas.microsoft.com/office/drawing/2014/main" val="1702977028"/>
                    </a:ext>
                  </a:extLst>
                </a:gridCol>
                <a:gridCol w="1877439">
                  <a:extLst>
                    <a:ext uri="{9D8B030D-6E8A-4147-A177-3AD203B41FA5}">
                      <a16:colId xmlns:a16="http://schemas.microsoft.com/office/drawing/2014/main" val="703275166"/>
                    </a:ext>
                  </a:extLst>
                </a:gridCol>
                <a:gridCol w="2143293">
                  <a:extLst>
                    <a:ext uri="{9D8B030D-6E8A-4147-A177-3AD203B41FA5}">
                      <a16:colId xmlns:a16="http://schemas.microsoft.com/office/drawing/2014/main" val="1564974655"/>
                    </a:ext>
                  </a:extLst>
                </a:gridCol>
              </a:tblGrid>
              <a:tr h="589712">
                <a:tc>
                  <a:txBody>
                    <a:bodyPr/>
                    <a:lstStyle/>
                    <a:p>
                      <a:pPr algn="l"/>
                      <a:r>
                        <a:rPr lang="en-US" b="1" dirty="0">
                          <a:effectLst/>
                        </a:rPr>
                        <a:t>Q&amp;A Type</a:t>
                      </a:r>
                    </a:p>
                  </a:txBody>
                  <a:tcPr marL="99060" marR="99060" anchor="ctr"/>
                </a:tc>
                <a:tc>
                  <a:txBody>
                    <a:bodyPr/>
                    <a:lstStyle/>
                    <a:p>
                      <a:r>
                        <a:rPr lang="en-US" b="1">
                          <a:effectLst/>
                        </a:rPr>
                        <a:t>Repetition Count</a:t>
                      </a:r>
                    </a:p>
                  </a:txBody>
                  <a:tcPr marL="99060" marR="99060" anchor="ctr"/>
                </a:tc>
                <a:tc>
                  <a:txBody>
                    <a:bodyPr/>
                    <a:lstStyle/>
                    <a:p>
                      <a:r>
                        <a:rPr lang="en-US" b="1">
                          <a:effectLst/>
                        </a:rPr>
                        <a:t>Repeating Action</a:t>
                      </a:r>
                    </a:p>
                  </a:txBody>
                  <a:tcPr marL="99060" marR="99060" anchor="ctr"/>
                </a:tc>
                <a:tc>
                  <a:txBody>
                    <a:bodyPr/>
                    <a:lstStyle/>
                    <a:p>
                      <a:r>
                        <a:rPr lang="en-US" b="1">
                          <a:effectLst/>
                        </a:rPr>
                        <a:t>State Transition</a:t>
                      </a:r>
                    </a:p>
                  </a:txBody>
                  <a:tcPr marL="99060" marR="99060" anchor="ctr"/>
                </a:tc>
                <a:tc>
                  <a:txBody>
                    <a:bodyPr/>
                    <a:lstStyle/>
                    <a:p>
                      <a:r>
                        <a:rPr lang="en-US" b="1">
                          <a:effectLst/>
                        </a:rPr>
                        <a:t>Frame QA</a:t>
                      </a:r>
                    </a:p>
                  </a:txBody>
                  <a:tcPr marL="99060" marR="99060" anchor="ctr"/>
                </a:tc>
                <a:extLst>
                  <a:ext uri="{0D108BD9-81ED-4DB2-BD59-A6C34878D82A}">
                    <a16:rowId xmlns:a16="http://schemas.microsoft.com/office/drawing/2014/main" val="477062671"/>
                  </a:ext>
                </a:extLst>
              </a:tr>
              <a:tr h="1694375">
                <a:tc>
                  <a:txBody>
                    <a:bodyPr/>
                    <a:lstStyle/>
                    <a:p>
                      <a:pPr algn="l"/>
                      <a:r>
                        <a:rPr lang="en-US">
                          <a:effectLst/>
                        </a:rPr>
                        <a:t>Lively Visual (GIF)</a:t>
                      </a:r>
                    </a:p>
                  </a:txBody>
                  <a:tcPr marL="99060" marR="99060" anchor="ctr"/>
                </a:tc>
                <a:tc>
                  <a:txBody>
                    <a:bodyPr/>
                    <a:lstStyle/>
                    <a:p>
                      <a:endParaRPr lang="zh-CN" altLang="en-US" dirty="0">
                        <a:effectLst/>
                      </a:endParaRPr>
                    </a:p>
                  </a:txBody>
                  <a:tcPr marL="99060" marR="99060" anchor="ctr"/>
                </a:tc>
                <a:tc>
                  <a:txBody>
                    <a:bodyPr/>
                    <a:lstStyle/>
                    <a:p>
                      <a:endParaRPr lang="zh-CN" altLang="en-US" dirty="0">
                        <a:effectLst/>
                      </a:endParaRPr>
                    </a:p>
                  </a:txBody>
                  <a:tcPr marL="99060" marR="99060" anchor="ctr"/>
                </a:tc>
                <a:tc>
                  <a:txBody>
                    <a:bodyPr/>
                    <a:lstStyle/>
                    <a:p>
                      <a:endParaRPr lang="zh-CN" altLang="en-US">
                        <a:effectLst/>
                      </a:endParaRPr>
                    </a:p>
                  </a:txBody>
                  <a:tcPr marL="99060" marR="99060" anchor="ctr"/>
                </a:tc>
                <a:tc>
                  <a:txBody>
                    <a:bodyPr/>
                    <a:lstStyle/>
                    <a:p>
                      <a:endParaRPr lang="zh-CN" altLang="en-US">
                        <a:effectLst/>
                      </a:endParaRPr>
                    </a:p>
                  </a:txBody>
                  <a:tcPr marL="99060" marR="99060" anchor="ctr"/>
                </a:tc>
                <a:extLst>
                  <a:ext uri="{0D108BD9-81ED-4DB2-BD59-A6C34878D82A}">
                    <a16:rowId xmlns:a16="http://schemas.microsoft.com/office/drawing/2014/main" val="4038157118"/>
                  </a:ext>
                </a:extLst>
              </a:tr>
              <a:tr h="370840">
                <a:tc>
                  <a:txBody>
                    <a:bodyPr/>
                    <a:lstStyle/>
                    <a:p>
                      <a:pPr algn="l"/>
                      <a:r>
                        <a:rPr lang="en-US">
                          <a:effectLst/>
                        </a:rPr>
                        <a:t>Question</a:t>
                      </a:r>
                    </a:p>
                  </a:txBody>
                  <a:tcPr marL="99060" marR="99060" anchor="ctr"/>
                </a:tc>
                <a:tc>
                  <a:txBody>
                    <a:bodyPr/>
                    <a:lstStyle/>
                    <a:p>
                      <a:r>
                        <a:rPr lang="en-US">
                          <a:effectLst/>
                        </a:rPr>
                        <a:t>How many times does the man shave chest ?</a:t>
                      </a:r>
                    </a:p>
                  </a:txBody>
                  <a:tcPr marL="99060" marR="99060" anchor="ctr"/>
                </a:tc>
                <a:tc>
                  <a:txBody>
                    <a:bodyPr/>
                    <a:lstStyle/>
                    <a:p>
                      <a:r>
                        <a:rPr lang="en-US">
                          <a:effectLst/>
                        </a:rPr>
                        <a:t>What does the boy do 3 times ?</a:t>
                      </a:r>
                    </a:p>
                  </a:txBody>
                  <a:tcPr marL="99060" marR="99060" anchor="ctr"/>
                </a:tc>
                <a:tc>
                  <a:txBody>
                    <a:bodyPr/>
                    <a:lstStyle/>
                    <a:p>
                      <a:r>
                        <a:rPr lang="en-US">
                          <a:effectLst/>
                        </a:rPr>
                        <a:t>What does the man do before kiss toy ?</a:t>
                      </a:r>
                    </a:p>
                  </a:txBody>
                  <a:tcPr marL="99060" marR="99060" anchor="ctr"/>
                </a:tc>
                <a:tc>
                  <a:txBody>
                    <a:bodyPr/>
                    <a:lstStyle/>
                    <a:p>
                      <a:r>
                        <a:rPr lang="en-US">
                          <a:effectLst/>
                        </a:rPr>
                        <a:t>What are the group of boys singing , dancing , and playing ?</a:t>
                      </a:r>
                    </a:p>
                  </a:txBody>
                  <a:tcPr marL="99060" marR="99060" anchor="ctr"/>
                </a:tc>
                <a:extLst>
                  <a:ext uri="{0D108BD9-81ED-4DB2-BD59-A6C34878D82A}">
                    <a16:rowId xmlns:a16="http://schemas.microsoft.com/office/drawing/2014/main" val="3304031207"/>
                  </a:ext>
                </a:extLst>
              </a:tr>
              <a:tr h="646316">
                <a:tc>
                  <a:txBody>
                    <a:bodyPr/>
                    <a:lstStyle/>
                    <a:p>
                      <a:pPr algn="l"/>
                      <a:r>
                        <a:rPr lang="en-US">
                          <a:effectLst/>
                        </a:rPr>
                        <a:t>Answer</a:t>
                      </a:r>
                    </a:p>
                  </a:txBody>
                  <a:tcPr marL="99060" marR="99060" anchor="ctr"/>
                </a:tc>
                <a:tc>
                  <a:txBody>
                    <a:bodyPr/>
                    <a:lstStyle/>
                    <a:p>
                      <a:r>
                        <a:rPr lang="en-US">
                          <a:effectLst/>
                        </a:rPr>
                        <a:t>2 times</a:t>
                      </a:r>
                    </a:p>
                  </a:txBody>
                  <a:tcPr marL="99060" marR="99060" anchor="ctr"/>
                </a:tc>
                <a:tc>
                  <a:txBody>
                    <a:bodyPr/>
                    <a:lstStyle/>
                    <a:p>
                      <a:r>
                        <a:rPr lang="en-US">
                          <a:effectLst/>
                        </a:rPr>
                        <a:t>Wave hands</a:t>
                      </a:r>
                    </a:p>
                  </a:txBody>
                  <a:tcPr marL="99060" marR="99060" anchor="ctr"/>
                </a:tc>
                <a:tc>
                  <a:txBody>
                    <a:bodyPr/>
                    <a:lstStyle/>
                    <a:p>
                      <a:r>
                        <a:rPr lang="en-US">
                          <a:effectLst/>
                        </a:rPr>
                        <a:t>Pet toy</a:t>
                      </a:r>
                    </a:p>
                  </a:txBody>
                  <a:tcPr marL="99060" marR="99060" anchor="ctr"/>
                </a:tc>
                <a:tc>
                  <a:txBody>
                    <a:bodyPr/>
                    <a:lstStyle/>
                    <a:p>
                      <a:r>
                        <a:rPr lang="en-US" dirty="0">
                          <a:effectLst/>
                        </a:rPr>
                        <a:t>Instruments</a:t>
                      </a:r>
                    </a:p>
                  </a:txBody>
                  <a:tcPr marL="99060" marR="99060" anchor="ctr"/>
                </a:tc>
                <a:extLst>
                  <a:ext uri="{0D108BD9-81ED-4DB2-BD59-A6C34878D82A}">
                    <a16:rowId xmlns:a16="http://schemas.microsoft.com/office/drawing/2014/main" val="1138300690"/>
                  </a:ext>
                </a:extLst>
              </a:tr>
            </a:tbl>
          </a:graphicData>
        </a:graphic>
      </p:graphicFrame>
      <p:pic>
        <p:nvPicPr>
          <p:cNvPr id="6" name="图片 5">
            <a:extLst>
              <a:ext uri="{FF2B5EF4-FFF2-40B4-BE49-F238E27FC236}">
                <a16:creationId xmlns:a16="http://schemas.microsoft.com/office/drawing/2014/main" id="{EEE0A023-B832-4C92-91C6-AA5622E94431}"/>
              </a:ext>
            </a:extLst>
          </p:cNvPr>
          <p:cNvPicPr>
            <a:picLocks noChangeAspect="1"/>
          </p:cNvPicPr>
          <p:nvPr/>
        </p:nvPicPr>
        <p:blipFill>
          <a:blip r:embed="rId3"/>
          <a:stretch>
            <a:fillRect/>
          </a:stretch>
        </p:blipFill>
        <p:spPr>
          <a:xfrm>
            <a:off x="2500088" y="2358518"/>
            <a:ext cx="1882302" cy="1254868"/>
          </a:xfrm>
          <a:prstGeom prst="rect">
            <a:avLst/>
          </a:prstGeom>
        </p:spPr>
      </p:pic>
      <p:pic>
        <p:nvPicPr>
          <p:cNvPr id="8" name="图片 7">
            <a:extLst>
              <a:ext uri="{FF2B5EF4-FFF2-40B4-BE49-F238E27FC236}">
                <a16:creationId xmlns:a16="http://schemas.microsoft.com/office/drawing/2014/main" id="{6063CD27-1889-422B-8B00-EA249BE2D60D}"/>
              </a:ext>
            </a:extLst>
          </p:cNvPr>
          <p:cNvPicPr>
            <a:picLocks noChangeAspect="1"/>
          </p:cNvPicPr>
          <p:nvPr/>
        </p:nvPicPr>
        <p:blipFill>
          <a:blip r:embed="rId4"/>
          <a:stretch>
            <a:fillRect/>
          </a:stretch>
        </p:blipFill>
        <p:spPr>
          <a:xfrm>
            <a:off x="4646835" y="2271576"/>
            <a:ext cx="1714500" cy="1428750"/>
          </a:xfrm>
          <a:prstGeom prst="rect">
            <a:avLst/>
          </a:prstGeom>
        </p:spPr>
      </p:pic>
      <p:pic>
        <p:nvPicPr>
          <p:cNvPr id="10" name="图片 9">
            <a:extLst>
              <a:ext uri="{FF2B5EF4-FFF2-40B4-BE49-F238E27FC236}">
                <a16:creationId xmlns:a16="http://schemas.microsoft.com/office/drawing/2014/main" id="{15B1BF8C-81D7-4838-B3DA-5DCB38DFDB6E}"/>
              </a:ext>
            </a:extLst>
          </p:cNvPr>
          <p:cNvPicPr>
            <a:picLocks noChangeAspect="1"/>
          </p:cNvPicPr>
          <p:nvPr/>
        </p:nvPicPr>
        <p:blipFill>
          <a:blip r:embed="rId5"/>
          <a:stretch>
            <a:fillRect/>
          </a:stretch>
        </p:blipFill>
        <p:spPr>
          <a:xfrm>
            <a:off x="6566671" y="2271577"/>
            <a:ext cx="1714500" cy="1428750"/>
          </a:xfrm>
          <a:prstGeom prst="rect">
            <a:avLst/>
          </a:prstGeom>
        </p:spPr>
      </p:pic>
      <p:pic>
        <p:nvPicPr>
          <p:cNvPr id="12" name="图片 11">
            <a:extLst>
              <a:ext uri="{FF2B5EF4-FFF2-40B4-BE49-F238E27FC236}">
                <a16:creationId xmlns:a16="http://schemas.microsoft.com/office/drawing/2014/main" id="{E38EDD50-BA49-4DBC-A0B4-70C3AD1AEC3D}"/>
              </a:ext>
            </a:extLst>
          </p:cNvPr>
          <p:cNvPicPr>
            <a:picLocks noChangeAspect="1"/>
          </p:cNvPicPr>
          <p:nvPr/>
        </p:nvPicPr>
        <p:blipFill>
          <a:blip r:embed="rId6"/>
          <a:stretch>
            <a:fillRect/>
          </a:stretch>
        </p:blipFill>
        <p:spPr>
          <a:xfrm>
            <a:off x="8433959" y="2314743"/>
            <a:ext cx="2013626" cy="1342417"/>
          </a:xfrm>
          <a:prstGeom prst="rect">
            <a:avLst/>
          </a:prstGeom>
        </p:spPr>
      </p:pic>
      <p:sp>
        <p:nvSpPr>
          <p:cNvPr id="3" name="灯片编号占位符 2">
            <a:extLst>
              <a:ext uri="{FF2B5EF4-FFF2-40B4-BE49-F238E27FC236}">
                <a16:creationId xmlns:a16="http://schemas.microsoft.com/office/drawing/2014/main" id="{6B6306AA-D4DC-4780-80BC-321CB3E0ED12}"/>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15584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EF250-0DDA-44A7-990B-BB54662F2EE0}"/>
              </a:ext>
            </a:extLst>
          </p:cNvPr>
          <p:cNvSpPr>
            <a:spLocks noGrp="1"/>
          </p:cNvSpPr>
          <p:nvPr>
            <p:ph type="title"/>
          </p:nvPr>
        </p:nvSpPr>
        <p:spPr/>
        <p:txBody>
          <a:bodyPr/>
          <a:lstStyle/>
          <a:p>
            <a:r>
              <a:rPr lang="en-US" altLang="zh-CN" dirty="0"/>
              <a:t>2.1 Attention mechanisms</a:t>
            </a:r>
            <a:br>
              <a:rPr lang="en-US" altLang="zh-CN" dirty="0"/>
            </a:br>
            <a:endParaRPr lang="zh-CN" altLang="en-US" dirty="0"/>
          </a:p>
        </p:txBody>
      </p:sp>
      <p:pic>
        <p:nvPicPr>
          <p:cNvPr id="9" name="内容占位符 8">
            <a:extLst>
              <a:ext uri="{FF2B5EF4-FFF2-40B4-BE49-F238E27FC236}">
                <a16:creationId xmlns:a16="http://schemas.microsoft.com/office/drawing/2014/main" id="{539DB5FE-41AE-4BEB-BED2-E02037D53719}"/>
              </a:ext>
            </a:extLst>
          </p:cNvPr>
          <p:cNvPicPr>
            <a:picLocks noGrp="1" noChangeAspect="1"/>
          </p:cNvPicPr>
          <p:nvPr>
            <p:ph idx="1"/>
          </p:nvPr>
        </p:nvPicPr>
        <p:blipFill>
          <a:blip r:embed="rId3"/>
          <a:stretch>
            <a:fillRect/>
          </a:stretch>
        </p:blipFill>
        <p:spPr>
          <a:xfrm>
            <a:off x="1451579" y="2101559"/>
            <a:ext cx="9525000" cy="2190750"/>
          </a:xfrm>
        </p:spPr>
      </p:pic>
      <p:sp>
        <p:nvSpPr>
          <p:cNvPr id="4" name="矩形 3">
            <a:extLst>
              <a:ext uri="{FF2B5EF4-FFF2-40B4-BE49-F238E27FC236}">
                <a16:creationId xmlns:a16="http://schemas.microsoft.com/office/drawing/2014/main" id="{23DCED66-4F62-4AFB-B2E5-6B2922D24BE9}"/>
              </a:ext>
            </a:extLst>
          </p:cNvPr>
          <p:cNvSpPr/>
          <p:nvPr/>
        </p:nvSpPr>
        <p:spPr>
          <a:xfrm>
            <a:off x="1451579" y="6123543"/>
            <a:ext cx="11241866" cy="369332"/>
          </a:xfrm>
          <a:prstGeom prst="rect">
            <a:avLst/>
          </a:prstGeom>
        </p:spPr>
        <p:txBody>
          <a:bodyPr wrap="square">
            <a:spAutoFit/>
          </a:bodyPr>
          <a:lstStyle/>
          <a:p>
            <a:r>
              <a:rPr lang="en-US" altLang="zh-CN" dirty="0"/>
              <a:t>[6] </a:t>
            </a:r>
            <a:r>
              <a:rPr lang="zh-CN" altLang="en-US" dirty="0"/>
              <a:t>ABC-CNN: an attention based convolutional neural network for visual question answering. </a:t>
            </a:r>
          </a:p>
        </p:txBody>
      </p:sp>
      <p:sp>
        <p:nvSpPr>
          <p:cNvPr id="5" name="灯片编号占位符 4">
            <a:extLst>
              <a:ext uri="{FF2B5EF4-FFF2-40B4-BE49-F238E27FC236}">
                <a16:creationId xmlns:a16="http://schemas.microsoft.com/office/drawing/2014/main" id="{6FAEFB57-DD0D-4F61-8DFF-10ED46AD830E}"/>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60836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9DDD4-365A-473D-898F-1871A2BC3409}"/>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450B9525-EB5D-4E69-A996-AE38825CD296}"/>
              </a:ext>
            </a:extLst>
          </p:cNvPr>
          <p:cNvSpPr>
            <a:spLocks noGrp="1"/>
          </p:cNvSpPr>
          <p:nvPr>
            <p:ph type="sldNum" sz="quarter" idx="12"/>
          </p:nvPr>
        </p:nvSpPr>
        <p:spPr/>
        <p:txBody>
          <a:bodyPr/>
          <a:lstStyle/>
          <a:p>
            <a:fld id="{6D22F896-40B5-4ADD-8801-0D06FADFA095}" type="slidenum">
              <a:rPr lang="en-US" smtClean="0"/>
              <a:pPr/>
              <a:t>2</a:t>
            </a:fld>
            <a:endParaRPr lang="en-US" dirty="0"/>
          </a:p>
        </p:txBody>
      </p:sp>
      <p:pic>
        <p:nvPicPr>
          <p:cNvPr id="3" name="图片 2">
            <a:extLst>
              <a:ext uri="{FF2B5EF4-FFF2-40B4-BE49-F238E27FC236}">
                <a16:creationId xmlns:a16="http://schemas.microsoft.com/office/drawing/2014/main" id="{C0D796C3-23E9-4A03-AF88-0C8091299D13}"/>
              </a:ext>
            </a:extLst>
          </p:cNvPr>
          <p:cNvPicPr>
            <a:picLocks noChangeAspect="1"/>
          </p:cNvPicPr>
          <p:nvPr/>
        </p:nvPicPr>
        <p:blipFill>
          <a:blip r:embed="rId3"/>
          <a:stretch>
            <a:fillRect/>
          </a:stretch>
        </p:blipFill>
        <p:spPr>
          <a:xfrm>
            <a:off x="0" y="390555"/>
            <a:ext cx="12192000" cy="6067908"/>
          </a:xfrm>
          <a:prstGeom prst="rect">
            <a:avLst/>
          </a:prstGeom>
        </p:spPr>
      </p:pic>
      <p:sp>
        <p:nvSpPr>
          <p:cNvPr id="6" name="内容占位符 5">
            <a:extLst>
              <a:ext uri="{FF2B5EF4-FFF2-40B4-BE49-F238E27FC236}">
                <a16:creationId xmlns:a16="http://schemas.microsoft.com/office/drawing/2014/main" id="{85FB353C-88B2-4B2A-BD18-A6E0649EE40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786998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EF250-0DDA-44A7-990B-BB54662F2EE0}"/>
              </a:ext>
            </a:extLst>
          </p:cNvPr>
          <p:cNvSpPr>
            <a:spLocks noGrp="1"/>
          </p:cNvSpPr>
          <p:nvPr>
            <p:ph type="title"/>
          </p:nvPr>
        </p:nvSpPr>
        <p:spPr/>
        <p:txBody>
          <a:bodyPr/>
          <a:lstStyle/>
          <a:p>
            <a:r>
              <a:rPr lang="en-US" altLang="zh-CN" dirty="0"/>
              <a:t>2.2 Compositional Models</a:t>
            </a:r>
            <a:br>
              <a:rPr lang="en-US" altLang="zh-CN" dirty="0"/>
            </a:br>
            <a:r>
              <a:rPr lang="en-US" altLang="zh-CN" dirty="0"/>
              <a:t>2.2.1 NMNs</a:t>
            </a:r>
          </a:p>
        </p:txBody>
      </p:sp>
      <p:pic>
        <p:nvPicPr>
          <p:cNvPr id="4" name="内容占位符 3">
            <a:extLst>
              <a:ext uri="{FF2B5EF4-FFF2-40B4-BE49-F238E27FC236}">
                <a16:creationId xmlns:a16="http://schemas.microsoft.com/office/drawing/2014/main" id="{C3D656DC-852B-4C64-B4A6-6875515B0BF0}"/>
              </a:ext>
            </a:extLst>
          </p:cNvPr>
          <p:cNvPicPr>
            <a:picLocks noGrp="1" noChangeAspect="1"/>
          </p:cNvPicPr>
          <p:nvPr>
            <p:ph idx="1"/>
          </p:nvPr>
        </p:nvPicPr>
        <p:blipFill>
          <a:blip r:embed="rId3"/>
          <a:stretch>
            <a:fillRect/>
          </a:stretch>
        </p:blipFill>
        <p:spPr>
          <a:xfrm>
            <a:off x="1613412" y="1722382"/>
            <a:ext cx="8122680" cy="3043903"/>
          </a:xfrm>
          <a:prstGeom prst="rect">
            <a:avLst/>
          </a:prstGeom>
        </p:spPr>
      </p:pic>
      <p:sp>
        <p:nvSpPr>
          <p:cNvPr id="3" name="矩形 2">
            <a:extLst>
              <a:ext uri="{FF2B5EF4-FFF2-40B4-BE49-F238E27FC236}">
                <a16:creationId xmlns:a16="http://schemas.microsoft.com/office/drawing/2014/main" id="{E2F9CB70-4000-47B4-8305-ABAF35F33C2B}"/>
              </a:ext>
            </a:extLst>
          </p:cNvPr>
          <p:cNvSpPr/>
          <p:nvPr/>
        </p:nvSpPr>
        <p:spPr>
          <a:xfrm>
            <a:off x="1495425" y="5938373"/>
            <a:ext cx="2871299" cy="369332"/>
          </a:xfrm>
          <a:prstGeom prst="rect">
            <a:avLst/>
          </a:prstGeom>
        </p:spPr>
        <p:txBody>
          <a:bodyPr wrap="none">
            <a:spAutoFit/>
          </a:bodyPr>
          <a:lstStyle/>
          <a:p>
            <a:r>
              <a:rPr lang="en-US" altLang="zh-CN" dirty="0">
                <a:solidFill>
                  <a:srgbClr val="000000"/>
                </a:solidFill>
                <a:latin typeface="Times new roman" panose="02020603050405020304" pitchFamily="18" charset="0"/>
              </a:rPr>
              <a:t>[7] Neural Module Networks</a:t>
            </a:r>
            <a:endParaRPr lang="zh-CN" altLang="en-US" dirty="0"/>
          </a:p>
        </p:txBody>
      </p:sp>
      <p:sp>
        <p:nvSpPr>
          <p:cNvPr id="5" name="灯片编号占位符 4">
            <a:extLst>
              <a:ext uri="{FF2B5EF4-FFF2-40B4-BE49-F238E27FC236}">
                <a16:creationId xmlns:a16="http://schemas.microsoft.com/office/drawing/2014/main" id="{7A9160B5-1B25-41F8-996D-F35203DE0640}"/>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6" name="矩形 5">
            <a:extLst>
              <a:ext uri="{FF2B5EF4-FFF2-40B4-BE49-F238E27FC236}">
                <a16:creationId xmlns:a16="http://schemas.microsoft.com/office/drawing/2014/main" id="{2E753B05-75A8-4033-8AD1-E9326C7AA09A}"/>
              </a:ext>
            </a:extLst>
          </p:cNvPr>
          <p:cNvSpPr/>
          <p:nvPr/>
        </p:nvSpPr>
        <p:spPr>
          <a:xfrm>
            <a:off x="1404666" y="5167663"/>
            <a:ext cx="5678157" cy="523220"/>
          </a:xfrm>
          <a:prstGeom prst="rect">
            <a:avLst/>
          </a:prstGeom>
        </p:spPr>
        <p:txBody>
          <a:bodyPr wrap="none">
            <a:spAutoFit/>
          </a:bodyPr>
          <a:lstStyle/>
          <a:p>
            <a:r>
              <a:rPr lang="zh-CN" altLang="en-US" sz="2800" dirty="0"/>
              <a:t> Is there a red shape above a circle?</a:t>
            </a:r>
          </a:p>
        </p:txBody>
      </p:sp>
    </p:spTree>
    <p:extLst>
      <p:ext uri="{BB962C8B-B14F-4D97-AF65-F5344CB8AC3E}">
        <p14:creationId xmlns:p14="http://schemas.microsoft.com/office/powerpoint/2010/main" val="33340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a:xfrm>
            <a:off x="635977" y="170506"/>
            <a:ext cx="10515600" cy="1325563"/>
          </a:xfrm>
        </p:spPr>
        <p:txBody>
          <a:bodyPr>
            <a:normAutofit/>
          </a:bodyPr>
          <a:lstStyle/>
          <a:p>
            <a:br>
              <a:rPr lang="en-US" altLang="zh-CN" dirty="0"/>
            </a:br>
            <a:r>
              <a:rPr lang="en-US" altLang="zh-CN" sz="3100" dirty="0"/>
              <a:t>2.2.1.1 Inferring and Executing Programs for Visual Reasoning</a:t>
            </a:r>
            <a:endParaRPr lang="zh-CN" altLang="en-US" sz="3100" dirty="0"/>
          </a:p>
        </p:txBody>
      </p:sp>
      <p:sp>
        <p:nvSpPr>
          <p:cNvPr id="3" name="灯片编号占位符 2">
            <a:extLst>
              <a:ext uri="{FF2B5EF4-FFF2-40B4-BE49-F238E27FC236}">
                <a16:creationId xmlns:a16="http://schemas.microsoft.com/office/drawing/2014/main" id="{C7A93028-41EF-4925-8843-4B7D14CE4788}"/>
              </a:ext>
            </a:extLst>
          </p:cNvPr>
          <p:cNvSpPr>
            <a:spLocks noGrp="1"/>
          </p:cNvSpPr>
          <p:nvPr>
            <p:ph type="sldNum" sz="quarter" idx="12"/>
          </p:nvPr>
        </p:nvSpPr>
        <p:spPr>
          <a:xfrm>
            <a:off x="8586988" y="6314111"/>
            <a:ext cx="2743200" cy="365125"/>
          </a:xfrm>
        </p:spPr>
        <p:txBody>
          <a:bodyPr/>
          <a:lstStyle/>
          <a:p>
            <a:fld id="{6D22F896-40B5-4ADD-8801-0D06FADFA095}" type="slidenum">
              <a:rPr lang="en-US" smtClean="0"/>
              <a:t>21</a:t>
            </a:fld>
            <a:endParaRPr lang="en-US" dirty="0"/>
          </a:p>
        </p:txBody>
      </p:sp>
      <p:sp>
        <p:nvSpPr>
          <p:cNvPr id="4" name="矩形 3">
            <a:extLst>
              <a:ext uri="{FF2B5EF4-FFF2-40B4-BE49-F238E27FC236}">
                <a16:creationId xmlns:a16="http://schemas.microsoft.com/office/drawing/2014/main" id="{CC3B848A-6C59-4C30-8797-863AF55734D1}"/>
              </a:ext>
            </a:extLst>
          </p:cNvPr>
          <p:cNvSpPr/>
          <p:nvPr/>
        </p:nvSpPr>
        <p:spPr>
          <a:xfrm>
            <a:off x="784442" y="6148853"/>
            <a:ext cx="10623115" cy="523220"/>
          </a:xfrm>
          <a:prstGeom prst="rect">
            <a:avLst/>
          </a:prstGeom>
        </p:spPr>
        <p:txBody>
          <a:bodyPr wrap="square">
            <a:spAutoFit/>
          </a:bodyPr>
          <a:lstStyle/>
          <a:p>
            <a:r>
              <a:rPr lang="en-US" altLang="zh-CN" sz="1400" dirty="0"/>
              <a:t>[8] J. Johnson, B. Hariharan, L. van der </a:t>
            </a:r>
            <a:r>
              <a:rPr lang="en-US" altLang="zh-CN" sz="1400" dirty="0" err="1"/>
              <a:t>Maaten</a:t>
            </a:r>
            <a:r>
              <a:rPr lang="en-US" altLang="zh-CN" sz="1400" dirty="0"/>
              <a:t>, J. Hoffman, L. Fei-Fei, C. L. </a:t>
            </a:r>
            <a:r>
              <a:rPr lang="en-US" altLang="zh-CN" sz="1400" dirty="0" err="1"/>
              <a:t>Zitnick</a:t>
            </a:r>
            <a:r>
              <a:rPr lang="en-US" altLang="zh-CN" sz="1400" dirty="0"/>
              <a:t>, and R. B. </a:t>
            </a:r>
            <a:r>
              <a:rPr lang="en-US" altLang="zh-CN" sz="1400" dirty="0" err="1"/>
              <a:t>Girshick</a:t>
            </a:r>
            <a:r>
              <a:rPr lang="en-US" altLang="zh-CN" sz="1400" dirty="0"/>
              <a:t>. Inferring and executing programs for visual reasoning. In Proceedings of International Conference on Computer Vision (ICCV), 2017.</a:t>
            </a:r>
            <a:endParaRPr lang="zh-CN" altLang="en-US" sz="1400" dirty="0"/>
          </a:p>
        </p:txBody>
      </p:sp>
      <p:graphicFrame>
        <p:nvGraphicFramePr>
          <p:cNvPr id="5" name="表格 4">
            <a:extLst>
              <a:ext uri="{FF2B5EF4-FFF2-40B4-BE49-F238E27FC236}">
                <a16:creationId xmlns:a16="http://schemas.microsoft.com/office/drawing/2014/main" id="{3F995CF7-E4AD-4F6A-AB99-EAB320D3F009}"/>
              </a:ext>
            </a:extLst>
          </p:cNvPr>
          <p:cNvGraphicFramePr>
            <a:graphicFrameLocks noGrp="1"/>
          </p:cNvGraphicFramePr>
          <p:nvPr>
            <p:extLst>
              <p:ext uri="{D42A27DB-BD31-4B8C-83A1-F6EECF244321}">
                <p14:modId xmlns:p14="http://schemas.microsoft.com/office/powerpoint/2010/main" val="1003996654"/>
              </p:ext>
            </p:extLst>
          </p:nvPr>
        </p:nvGraphicFramePr>
        <p:xfrm>
          <a:off x="758204" y="1519474"/>
          <a:ext cx="10101146" cy="4487953"/>
        </p:xfrm>
        <a:graphic>
          <a:graphicData uri="http://schemas.openxmlformats.org/drawingml/2006/table">
            <a:tbl>
              <a:tblPr firstRow="1" bandRow="1">
                <a:tableStyleId>{073A0DAA-6AF3-43AB-8588-CEC1D06C72B9}</a:tableStyleId>
              </a:tblPr>
              <a:tblGrid>
                <a:gridCol w="5339576">
                  <a:extLst>
                    <a:ext uri="{9D8B030D-6E8A-4147-A177-3AD203B41FA5}">
                      <a16:colId xmlns:a16="http://schemas.microsoft.com/office/drawing/2014/main" val="1407271212"/>
                    </a:ext>
                  </a:extLst>
                </a:gridCol>
                <a:gridCol w="4761570">
                  <a:extLst>
                    <a:ext uri="{9D8B030D-6E8A-4147-A177-3AD203B41FA5}">
                      <a16:colId xmlns:a16="http://schemas.microsoft.com/office/drawing/2014/main" val="2232935389"/>
                    </a:ext>
                  </a:extLst>
                </a:gridCol>
              </a:tblGrid>
              <a:tr h="808051">
                <a:tc>
                  <a:txBody>
                    <a:bodyPr/>
                    <a:lstStyle/>
                    <a:p>
                      <a:pPr algn="ctr"/>
                      <a:r>
                        <a:rPr lang="en-US" altLang="zh-CN" sz="2400" dirty="0"/>
                        <a:t>Image</a:t>
                      </a:r>
                    </a:p>
                  </a:txBody>
                  <a:tcPr/>
                </a:tc>
                <a:tc>
                  <a:txBody>
                    <a:bodyPr/>
                    <a:lstStyle/>
                    <a:p>
                      <a:pPr algn="ctr"/>
                      <a:r>
                        <a:rPr lang="en-US" altLang="zh-CN" sz="2400" dirty="0"/>
                        <a:t>Question</a:t>
                      </a:r>
                      <a:endParaRPr lang="zh-CN" altLang="en-US" sz="2400" dirty="0"/>
                    </a:p>
                  </a:txBody>
                  <a:tcPr/>
                </a:tc>
                <a:extLst>
                  <a:ext uri="{0D108BD9-81ED-4DB2-BD59-A6C34878D82A}">
                    <a16:rowId xmlns:a16="http://schemas.microsoft.com/office/drawing/2014/main" val="3535244672"/>
                  </a:ext>
                </a:extLst>
              </a:tr>
              <a:tr h="3679902">
                <a:tc>
                  <a:txBody>
                    <a:bodyPr/>
                    <a:lstStyle/>
                    <a:p>
                      <a:endParaRPr lang="zh-CN" altLang="en-US" sz="2400" dirty="0"/>
                    </a:p>
                  </a:txBody>
                  <a:tcPr/>
                </a:tc>
                <a:tc>
                  <a:txBody>
                    <a:bodyPr/>
                    <a:lstStyle/>
                    <a:p>
                      <a:pPr algn="l"/>
                      <a:r>
                        <a:rPr lang="en-US" altLang="zh-CN" sz="2400" b="1" dirty="0"/>
                        <a:t>Q: </a:t>
                      </a:r>
                      <a:r>
                        <a:rPr lang="en-US" altLang="zh-CN" sz="2400" b="0" dirty="0"/>
                        <a:t>Is the big sphere the same material as the thing right of the cube?</a:t>
                      </a:r>
                      <a:r>
                        <a:rPr lang="en-US" altLang="zh-CN" sz="2400" b="1" dirty="0"/>
                        <a:t> </a:t>
                      </a:r>
                    </a:p>
                    <a:p>
                      <a:pPr algn="l"/>
                      <a:r>
                        <a:rPr lang="en-US" altLang="zh-CN" sz="2400" b="1" dirty="0"/>
                        <a:t>A: </a:t>
                      </a:r>
                      <a:r>
                        <a:rPr lang="en-US" altLang="zh-CN" sz="2400" b="0" dirty="0"/>
                        <a:t>No</a:t>
                      </a:r>
                      <a:endParaRPr lang="zh-CN" altLang="en-US" sz="2400" b="1" dirty="0"/>
                    </a:p>
                  </a:txBody>
                  <a:tcPr/>
                </a:tc>
                <a:extLst>
                  <a:ext uri="{0D108BD9-81ED-4DB2-BD59-A6C34878D82A}">
                    <a16:rowId xmlns:a16="http://schemas.microsoft.com/office/drawing/2014/main" val="1881544821"/>
                  </a:ext>
                </a:extLst>
              </a:tr>
            </a:tbl>
          </a:graphicData>
        </a:graphic>
      </p:graphicFrame>
      <p:pic>
        <p:nvPicPr>
          <p:cNvPr id="8" name="图片 7">
            <a:extLst>
              <a:ext uri="{FF2B5EF4-FFF2-40B4-BE49-F238E27FC236}">
                <a16:creationId xmlns:a16="http://schemas.microsoft.com/office/drawing/2014/main" id="{5A318964-1CDA-4A72-8BAB-7299ED0852BD}"/>
              </a:ext>
            </a:extLst>
          </p:cNvPr>
          <p:cNvPicPr>
            <a:picLocks noChangeAspect="1"/>
          </p:cNvPicPr>
          <p:nvPr/>
        </p:nvPicPr>
        <p:blipFill>
          <a:blip r:embed="rId3"/>
          <a:stretch>
            <a:fillRect/>
          </a:stretch>
        </p:blipFill>
        <p:spPr>
          <a:xfrm>
            <a:off x="1125386" y="2670269"/>
            <a:ext cx="4297680" cy="2918460"/>
          </a:xfrm>
          <a:prstGeom prst="rect">
            <a:avLst/>
          </a:prstGeom>
        </p:spPr>
      </p:pic>
      <p:pic>
        <p:nvPicPr>
          <p:cNvPr id="9" name="图片 8">
            <a:extLst>
              <a:ext uri="{FF2B5EF4-FFF2-40B4-BE49-F238E27FC236}">
                <a16:creationId xmlns:a16="http://schemas.microsoft.com/office/drawing/2014/main" id="{982359CA-9B39-4B5F-8880-AEA42C29611A}"/>
              </a:ext>
            </a:extLst>
          </p:cNvPr>
          <p:cNvPicPr>
            <a:picLocks noChangeAspect="1"/>
          </p:cNvPicPr>
          <p:nvPr/>
        </p:nvPicPr>
        <p:blipFill>
          <a:blip r:embed="rId4"/>
          <a:stretch>
            <a:fillRect/>
          </a:stretch>
        </p:blipFill>
        <p:spPr>
          <a:xfrm>
            <a:off x="901673" y="2613336"/>
            <a:ext cx="4992104" cy="2918461"/>
          </a:xfrm>
          <a:prstGeom prst="rect">
            <a:avLst/>
          </a:prstGeom>
        </p:spPr>
      </p:pic>
      <p:pic>
        <p:nvPicPr>
          <p:cNvPr id="12" name="图片 11">
            <a:extLst>
              <a:ext uri="{FF2B5EF4-FFF2-40B4-BE49-F238E27FC236}">
                <a16:creationId xmlns:a16="http://schemas.microsoft.com/office/drawing/2014/main" id="{17A23D87-3C20-4EB2-B5A4-2ADCF4F708D6}"/>
              </a:ext>
            </a:extLst>
          </p:cNvPr>
          <p:cNvPicPr>
            <a:picLocks noChangeAspect="1"/>
          </p:cNvPicPr>
          <p:nvPr/>
        </p:nvPicPr>
        <p:blipFill>
          <a:blip r:embed="rId5"/>
          <a:stretch>
            <a:fillRect/>
          </a:stretch>
        </p:blipFill>
        <p:spPr>
          <a:xfrm>
            <a:off x="7257506" y="3154748"/>
            <a:ext cx="3601844" cy="2705973"/>
          </a:xfrm>
          <a:prstGeom prst="rect">
            <a:avLst/>
          </a:prstGeom>
        </p:spPr>
      </p:pic>
    </p:spTree>
    <p:extLst>
      <p:ext uri="{BB962C8B-B14F-4D97-AF65-F5344CB8AC3E}">
        <p14:creationId xmlns:p14="http://schemas.microsoft.com/office/powerpoint/2010/main" val="3579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a:xfrm>
            <a:off x="838200" y="178764"/>
            <a:ext cx="10515600" cy="1325563"/>
          </a:xfrm>
        </p:spPr>
        <p:txBody>
          <a:bodyPr>
            <a:normAutofit/>
          </a:bodyPr>
          <a:lstStyle/>
          <a:p>
            <a:br>
              <a:rPr lang="en-US" altLang="zh-CN" dirty="0"/>
            </a:br>
            <a:r>
              <a:rPr lang="en-US" altLang="zh-CN" sz="3100" dirty="0"/>
              <a:t>2.2.1.1 Inferring and Executing Programs for Visual Reasoning</a:t>
            </a:r>
            <a:endParaRPr lang="zh-CN" altLang="en-US" sz="3100" dirty="0"/>
          </a:p>
        </p:txBody>
      </p:sp>
      <p:sp>
        <p:nvSpPr>
          <p:cNvPr id="3" name="灯片编号占位符 2">
            <a:extLst>
              <a:ext uri="{FF2B5EF4-FFF2-40B4-BE49-F238E27FC236}">
                <a16:creationId xmlns:a16="http://schemas.microsoft.com/office/drawing/2014/main" id="{C7A93028-41EF-4925-8843-4B7D14CE4788}"/>
              </a:ext>
            </a:extLst>
          </p:cNvPr>
          <p:cNvSpPr>
            <a:spLocks noGrp="1"/>
          </p:cNvSpPr>
          <p:nvPr>
            <p:ph type="sldNum" sz="quarter" idx="12"/>
          </p:nvPr>
        </p:nvSpPr>
        <p:spPr>
          <a:xfrm>
            <a:off x="8586988" y="6314111"/>
            <a:ext cx="2743200" cy="365125"/>
          </a:xfrm>
        </p:spPr>
        <p:txBody>
          <a:bodyPr/>
          <a:lstStyle/>
          <a:p>
            <a:fld id="{6D22F896-40B5-4ADD-8801-0D06FADFA095}" type="slidenum">
              <a:rPr lang="en-US" smtClean="0"/>
              <a:t>22</a:t>
            </a:fld>
            <a:endParaRPr lang="en-US" dirty="0"/>
          </a:p>
        </p:txBody>
      </p:sp>
      <p:pic>
        <p:nvPicPr>
          <p:cNvPr id="6" name="图片 5">
            <a:extLst>
              <a:ext uri="{FF2B5EF4-FFF2-40B4-BE49-F238E27FC236}">
                <a16:creationId xmlns:a16="http://schemas.microsoft.com/office/drawing/2014/main" id="{DFFFD3B0-9414-4246-B257-26025D2FE245}"/>
              </a:ext>
            </a:extLst>
          </p:cNvPr>
          <p:cNvPicPr>
            <a:picLocks noChangeAspect="1"/>
          </p:cNvPicPr>
          <p:nvPr/>
        </p:nvPicPr>
        <p:blipFill>
          <a:blip r:embed="rId3"/>
          <a:stretch>
            <a:fillRect/>
          </a:stretch>
        </p:blipFill>
        <p:spPr>
          <a:xfrm>
            <a:off x="2752725" y="2039218"/>
            <a:ext cx="6686550" cy="3905250"/>
          </a:xfrm>
          <a:prstGeom prst="rect">
            <a:avLst/>
          </a:prstGeom>
        </p:spPr>
      </p:pic>
    </p:spTree>
    <p:extLst>
      <p:ext uri="{BB962C8B-B14F-4D97-AF65-F5344CB8AC3E}">
        <p14:creationId xmlns:p14="http://schemas.microsoft.com/office/powerpoint/2010/main" val="107644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49C3DF09-299E-48DB-9861-8CC28E5331BB}"/>
              </a:ext>
            </a:extLst>
          </p:cNvPr>
          <p:cNvPicPr>
            <a:picLocks noChangeAspect="1"/>
          </p:cNvPicPr>
          <p:nvPr/>
        </p:nvPicPr>
        <p:blipFill>
          <a:blip r:embed="rId3"/>
          <a:stretch>
            <a:fillRect/>
          </a:stretch>
        </p:blipFill>
        <p:spPr>
          <a:xfrm>
            <a:off x="1485900" y="1496069"/>
            <a:ext cx="4896161" cy="4980370"/>
          </a:xfrm>
          <a:prstGeom prst="rect">
            <a:avLst/>
          </a:prstGeom>
        </p:spPr>
      </p:pic>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a:xfrm>
            <a:off x="635977" y="170506"/>
            <a:ext cx="10515600" cy="1325563"/>
          </a:xfrm>
        </p:spPr>
        <p:txBody>
          <a:bodyPr>
            <a:normAutofit/>
          </a:bodyPr>
          <a:lstStyle/>
          <a:p>
            <a:br>
              <a:rPr lang="en-US" altLang="zh-CN" dirty="0"/>
            </a:br>
            <a:r>
              <a:rPr lang="en-US" altLang="zh-CN" sz="3100" dirty="0"/>
              <a:t>2.2.1.1 Inferring and Executing Programs for Visual Reasoning</a:t>
            </a:r>
            <a:endParaRPr lang="zh-CN" altLang="en-US" sz="3100" dirty="0"/>
          </a:p>
        </p:txBody>
      </p:sp>
      <p:sp>
        <p:nvSpPr>
          <p:cNvPr id="3" name="灯片编号占位符 2">
            <a:extLst>
              <a:ext uri="{FF2B5EF4-FFF2-40B4-BE49-F238E27FC236}">
                <a16:creationId xmlns:a16="http://schemas.microsoft.com/office/drawing/2014/main" id="{C7A93028-41EF-4925-8843-4B7D14CE4788}"/>
              </a:ext>
            </a:extLst>
          </p:cNvPr>
          <p:cNvSpPr>
            <a:spLocks noGrp="1"/>
          </p:cNvSpPr>
          <p:nvPr>
            <p:ph type="sldNum" sz="quarter" idx="12"/>
          </p:nvPr>
        </p:nvSpPr>
        <p:spPr>
          <a:xfrm>
            <a:off x="8586988" y="6314111"/>
            <a:ext cx="2743200" cy="365125"/>
          </a:xfrm>
        </p:spPr>
        <p:txBody>
          <a:bodyPr/>
          <a:lstStyle/>
          <a:p>
            <a:fld id="{6D22F896-40B5-4ADD-8801-0D06FADFA095}" type="slidenum">
              <a:rPr lang="en-US" smtClean="0"/>
              <a:t>23</a:t>
            </a:fld>
            <a:endParaRPr lang="en-US" dirty="0"/>
          </a:p>
        </p:txBody>
      </p:sp>
      <p:pic>
        <p:nvPicPr>
          <p:cNvPr id="11" name="图片 10">
            <a:extLst>
              <a:ext uri="{FF2B5EF4-FFF2-40B4-BE49-F238E27FC236}">
                <a16:creationId xmlns:a16="http://schemas.microsoft.com/office/drawing/2014/main" id="{518388C5-F227-4227-8C82-A23BAF95AA7D}"/>
              </a:ext>
            </a:extLst>
          </p:cNvPr>
          <p:cNvPicPr>
            <a:picLocks noChangeAspect="1"/>
          </p:cNvPicPr>
          <p:nvPr/>
        </p:nvPicPr>
        <p:blipFill>
          <a:blip r:embed="rId4"/>
          <a:stretch>
            <a:fillRect/>
          </a:stretch>
        </p:blipFill>
        <p:spPr>
          <a:xfrm>
            <a:off x="7663483" y="1493148"/>
            <a:ext cx="3464573" cy="4983291"/>
          </a:xfrm>
          <a:prstGeom prst="rect">
            <a:avLst/>
          </a:prstGeom>
        </p:spPr>
      </p:pic>
      <p:pic>
        <p:nvPicPr>
          <p:cNvPr id="13" name="图片 12">
            <a:extLst>
              <a:ext uri="{FF2B5EF4-FFF2-40B4-BE49-F238E27FC236}">
                <a16:creationId xmlns:a16="http://schemas.microsoft.com/office/drawing/2014/main" id="{96A26DA7-6EF5-4EAA-99C3-CBD435530FE5}"/>
              </a:ext>
            </a:extLst>
          </p:cNvPr>
          <p:cNvPicPr>
            <a:picLocks noChangeAspect="1"/>
          </p:cNvPicPr>
          <p:nvPr/>
        </p:nvPicPr>
        <p:blipFill>
          <a:blip r:embed="rId5"/>
          <a:stretch>
            <a:fillRect/>
          </a:stretch>
        </p:blipFill>
        <p:spPr>
          <a:xfrm>
            <a:off x="2406225" y="2271682"/>
            <a:ext cx="2081604" cy="3309054"/>
          </a:xfrm>
          <a:prstGeom prst="rect">
            <a:avLst/>
          </a:prstGeom>
        </p:spPr>
      </p:pic>
      <p:pic>
        <p:nvPicPr>
          <p:cNvPr id="15" name="图片 14">
            <a:extLst>
              <a:ext uri="{FF2B5EF4-FFF2-40B4-BE49-F238E27FC236}">
                <a16:creationId xmlns:a16="http://schemas.microsoft.com/office/drawing/2014/main" id="{1B0124F3-6A7C-41E9-8A76-186CE52FC662}"/>
              </a:ext>
            </a:extLst>
          </p:cNvPr>
          <p:cNvPicPr>
            <a:picLocks noChangeAspect="1"/>
          </p:cNvPicPr>
          <p:nvPr/>
        </p:nvPicPr>
        <p:blipFill>
          <a:blip r:embed="rId6"/>
          <a:stretch>
            <a:fillRect/>
          </a:stretch>
        </p:blipFill>
        <p:spPr>
          <a:xfrm>
            <a:off x="9391166" y="2900325"/>
            <a:ext cx="1626761" cy="1968897"/>
          </a:xfrm>
          <a:prstGeom prst="rect">
            <a:avLst/>
          </a:prstGeom>
        </p:spPr>
      </p:pic>
      <p:pic>
        <p:nvPicPr>
          <p:cNvPr id="17" name="图片 16">
            <a:extLst>
              <a:ext uri="{FF2B5EF4-FFF2-40B4-BE49-F238E27FC236}">
                <a16:creationId xmlns:a16="http://schemas.microsoft.com/office/drawing/2014/main" id="{B8F00196-4A12-4876-9B52-2BD04B91D3D5}"/>
              </a:ext>
            </a:extLst>
          </p:cNvPr>
          <p:cNvPicPr>
            <a:picLocks noChangeAspect="1"/>
          </p:cNvPicPr>
          <p:nvPr/>
        </p:nvPicPr>
        <p:blipFill>
          <a:blip r:embed="rId7"/>
          <a:stretch>
            <a:fillRect/>
          </a:stretch>
        </p:blipFill>
        <p:spPr>
          <a:xfrm>
            <a:off x="9549892" y="4545334"/>
            <a:ext cx="1494480" cy="1751449"/>
          </a:xfrm>
          <a:prstGeom prst="rect">
            <a:avLst/>
          </a:prstGeom>
        </p:spPr>
      </p:pic>
      <p:sp>
        <p:nvSpPr>
          <p:cNvPr id="21" name="文本框 20">
            <a:extLst>
              <a:ext uri="{FF2B5EF4-FFF2-40B4-BE49-F238E27FC236}">
                <a16:creationId xmlns:a16="http://schemas.microsoft.com/office/drawing/2014/main" id="{881A16DE-ADAF-4B32-A45E-7BF8B482FF16}"/>
              </a:ext>
            </a:extLst>
          </p:cNvPr>
          <p:cNvSpPr txBox="1"/>
          <p:nvPr/>
        </p:nvSpPr>
        <p:spPr>
          <a:xfrm>
            <a:off x="5152856" y="2694674"/>
            <a:ext cx="909223" cy="253916"/>
          </a:xfrm>
          <a:prstGeom prst="rect">
            <a:avLst/>
          </a:prstGeom>
          <a:noFill/>
        </p:spPr>
        <p:txBody>
          <a:bodyPr wrap="none" rtlCol="0">
            <a:spAutoFit/>
          </a:bodyPr>
          <a:lstStyle/>
          <a:p>
            <a:r>
              <a:rPr lang="en-US" altLang="zh-CN" sz="1050" dirty="0"/>
              <a:t>Greater than</a:t>
            </a:r>
            <a:endParaRPr lang="zh-CN" altLang="en-US" sz="1050" dirty="0"/>
          </a:p>
        </p:txBody>
      </p:sp>
      <p:sp>
        <p:nvSpPr>
          <p:cNvPr id="22" name="文本框 21">
            <a:extLst>
              <a:ext uri="{FF2B5EF4-FFF2-40B4-BE49-F238E27FC236}">
                <a16:creationId xmlns:a16="http://schemas.microsoft.com/office/drawing/2014/main" id="{580A88EF-1908-4DBE-9545-868157CD3454}"/>
              </a:ext>
            </a:extLst>
          </p:cNvPr>
          <p:cNvSpPr txBox="1"/>
          <p:nvPr/>
        </p:nvSpPr>
        <p:spPr>
          <a:xfrm>
            <a:off x="5731630" y="3198173"/>
            <a:ext cx="550151" cy="253916"/>
          </a:xfrm>
          <a:prstGeom prst="rect">
            <a:avLst/>
          </a:prstGeom>
          <a:noFill/>
        </p:spPr>
        <p:txBody>
          <a:bodyPr wrap="none" rtlCol="0">
            <a:spAutoFit/>
          </a:bodyPr>
          <a:lstStyle/>
          <a:p>
            <a:r>
              <a:rPr lang="en-US" altLang="zh-CN" sz="1050" dirty="0"/>
              <a:t>count </a:t>
            </a:r>
            <a:endParaRPr lang="zh-CN" altLang="en-US" sz="1050" dirty="0"/>
          </a:p>
        </p:txBody>
      </p:sp>
      <p:sp>
        <p:nvSpPr>
          <p:cNvPr id="23" name="文本框 22">
            <a:extLst>
              <a:ext uri="{FF2B5EF4-FFF2-40B4-BE49-F238E27FC236}">
                <a16:creationId xmlns:a16="http://schemas.microsoft.com/office/drawing/2014/main" id="{63F0C997-3449-49B3-9E1F-216631023761}"/>
              </a:ext>
            </a:extLst>
          </p:cNvPr>
          <p:cNvSpPr txBox="1"/>
          <p:nvPr/>
        </p:nvSpPr>
        <p:spPr>
          <a:xfrm>
            <a:off x="4885727" y="3206839"/>
            <a:ext cx="550151" cy="253916"/>
          </a:xfrm>
          <a:prstGeom prst="rect">
            <a:avLst/>
          </a:prstGeom>
          <a:noFill/>
        </p:spPr>
        <p:txBody>
          <a:bodyPr wrap="none" rtlCol="0">
            <a:spAutoFit/>
          </a:bodyPr>
          <a:lstStyle/>
          <a:p>
            <a:r>
              <a:rPr lang="en-US" altLang="zh-CN" sz="1050" dirty="0"/>
              <a:t>count </a:t>
            </a:r>
            <a:endParaRPr lang="zh-CN" altLang="en-US" sz="1050" dirty="0"/>
          </a:p>
        </p:txBody>
      </p:sp>
      <p:sp>
        <p:nvSpPr>
          <p:cNvPr id="24" name="文本框 23">
            <a:extLst>
              <a:ext uri="{FF2B5EF4-FFF2-40B4-BE49-F238E27FC236}">
                <a16:creationId xmlns:a16="http://schemas.microsoft.com/office/drawing/2014/main" id="{5DAB8751-4AFE-4005-BB85-86D7FFE5EA05}"/>
              </a:ext>
            </a:extLst>
          </p:cNvPr>
          <p:cNvSpPr txBox="1"/>
          <p:nvPr/>
        </p:nvSpPr>
        <p:spPr>
          <a:xfrm>
            <a:off x="4924199" y="4388260"/>
            <a:ext cx="511679" cy="253916"/>
          </a:xfrm>
          <a:prstGeom prst="rect">
            <a:avLst/>
          </a:prstGeom>
          <a:noFill/>
        </p:spPr>
        <p:txBody>
          <a:bodyPr wrap="none" rtlCol="0">
            <a:spAutoFit/>
          </a:bodyPr>
          <a:lstStyle/>
          <a:p>
            <a:r>
              <a:rPr lang="en-US" altLang="zh-CN" sz="1050" dirty="0"/>
              <a:t>scene</a:t>
            </a:r>
            <a:endParaRPr lang="zh-CN" altLang="en-US" sz="1050" dirty="0"/>
          </a:p>
        </p:txBody>
      </p:sp>
      <p:sp>
        <p:nvSpPr>
          <p:cNvPr id="25" name="文本框 24">
            <a:extLst>
              <a:ext uri="{FF2B5EF4-FFF2-40B4-BE49-F238E27FC236}">
                <a16:creationId xmlns:a16="http://schemas.microsoft.com/office/drawing/2014/main" id="{D34E5A0B-2129-41DB-BBD8-300B7F5E5F75}"/>
              </a:ext>
            </a:extLst>
          </p:cNvPr>
          <p:cNvSpPr txBox="1"/>
          <p:nvPr/>
        </p:nvSpPr>
        <p:spPr>
          <a:xfrm>
            <a:off x="5764331" y="4388260"/>
            <a:ext cx="511679" cy="253916"/>
          </a:xfrm>
          <a:prstGeom prst="rect">
            <a:avLst/>
          </a:prstGeom>
          <a:noFill/>
        </p:spPr>
        <p:txBody>
          <a:bodyPr wrap="none" rtlCol="0">
            <a:spAutoFit/>
          </a:bodyPr>
          <a:lstStyle/>
          <a:p>
            <a:r>
              <a:rPr lang="en-US" altLang="zh-CN" sz="1050" dirty="0"/>
              <a:t>scene</a:t>
            </a:r>
            <a:endParaRPr lang="zh-CN" altLang="en-US" sz="1050" dirty="0"/>
          </a:p>
        </p:txBody>
      </p:sp>
      <p:sp>
        <p:nvSpPr>
          <p:cNvPr id="26" name="文本框 25">
            <a:extLst>
              <a:ext uri="{FF2B5EF4-FFF2-40B4-BE49-F238E27FC236}">
                <a16:creationId xmlns:a16="http://schemas.microsoft.com/office/drawing/2014/main" id="{734F2DDE-5260-473F-8BE5-4E1F12D1AA82}"/>
              </a:ext>
            </a:extLst>
          </p:cNvPr>
          <p:cNvSpPr txBox="1"/>
          <p:nvPr/>
        </p:nvSpPr>
        <p:spPr>
          <a:xfrm>
            <a:off x="4865051" y="3629312"/>
            <a:ext cx="615874" cy="577081"/>
          </a:xfrm>
          <a:prstGeom prst="rect">
            <a:avLst/>
          </a:prstGeom>
          <a:noFill/>
        </p:spPr>
        <p:txBody>
          <a:bodyPr wrap="none" rtlCol="0">
            <a:spAutoFit/>
          </a:bodyPr>
          <a:lstStyle/>
          <a:p>
            <a:pPr algn="ctr"/>
            <a:r>
              <a:rPr lang="en-US" altLang="zh-CN" sz="1050" dirty="0"/>
              <a:t>filter</a:t>
            </a:r>
          </a:p>
          <a:p>
            <a:pPr algn="ctr"/>
            <a:r>
              <a:rPr lang="en-US" altLang="zh-CN" sz="1050" dirty="0"/>
              <a:t>shape=</a:t>
            </a:r>
          </a:p>
          <a:p>
            <a:pPr algn="ctr"/>
            <a:r>
              <a:rPr lang="en-US" altLang="zh-CN" sz="1050" dirty="0"/>
              <a:t>cube</a:t>
            </a:r>
            <a:endParaRPr lang="zh-CN" altLang="en-US" sz="1050" dirty="0"/>
          </a:p>
        </p:txBody>
      </p:sp>
      <p:sp>
        <p:nvSpPr>
          <p:cNvPr id="27" name="文本框 26">
            <a:extLst>
              <a:ext uri="{FF2B5EF4-FFF2-40B4-BE49-F238E27FC236}">
                <a16:creationId xmlns:a16="http://schemas.microsoft.com/office/drawing/2014/main" id="{30A033F0-F8F3-4CD3-A6CE-2A09E9594D9B}"/>
              </a:ext>
            </a:extLst>
          </p:cNvPr>
          <p:cNvSpPr txBox="1"/>
          <p:nvPr/>
        </p:nvSpPr>
        <p:spPr>
          <a:xfrm>
            <a:off x="5732064" y="3629311"/>
            <a:ext cx="564578" cy="577081"/>
          </a:xfrm>
          <a:prstGeom prst="rect">
            <a:avLst/>
          </a:prstGeom>
          <a:noFill/>
        </p:spPr>
        <p:txBody>
          <a:bodyPr wrap="none" rtlCol="0">
            <a:spAutoFit/>
          </a:bodyPr>
          <a:lstStyle/>
          <a:p>
            <a:pPr algn="ctr"/>
            <a:r>
              <a:rPr lang="en-US" altLang="zh-CN" sz="1050" dirty="0"/>
              <a:t>filter</a:t>
            </a:r>
          </a:p>
          <a:p>
            <a:pPr algn="ctr"/>
            <a:r>
              <a:rPr lang="en-US" altLang="zh-CN" sz="1050" dirty="0"/>
              <a:t>color=</a:t>
            </a:r>
          </a:p>
          <a:p>
            <a:pPr algn="ctr"/>
            <a:r>
              <a:rPr lang="en-US" altLang="zh-CN" sz="1050" dirty="0"/>
              <a:t>yellow</a:t>
            </a:r>
            <a:endParaRPr lang="zh-CN" altLang="en-US" sz="1050" dirty="0"/>
          </a:p>
        </p:txBody>
      </p:sp>
      <p:cxnSp>
        <p:nvCxnSpPr>
          <p:cNvPr id="29" name="直接箭头连接符 28">
            <a:extLst>
              <a:ext uri="{FF2B5EF4-FFF2-40B4-BE49-F238E27FC236}">
                <a16:creationId xmlns:a16="http://schemas.microsoft.com/office/drawing/2014/main" id="{6D744EB1-9564-4DD5-BC00-E6BC1A2CED96}"/>
              </a:ext>
            </a:extLst>
          </p:cNvPr>
          <p:cNvCxnSpPr>
            <a:stCxn id="24" idx="0"/>
            <a:endCxn id="26" idx="2"/>
          </p:cNvCxnSpPr>
          <p:nvPr/>
        </p:nvCxnSpPr>
        <p:spPr>
          <a:xfrm flipH="1" flipV="1">
            <a:off x="5172988" y="4206393"/>
            <a:ext cx="7051" cy="181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6AE85E87-EF7A-4D32-9F7E-00109AA36013}"/>
              </a:ext>
            </a:extLst>
          </p:cNvPr>
          <p:cNvCxnSpPr>
            <a:stCxn id="25" idx="0"/>
            <a:endCxn id="27" idx="2"/>
          </p:cNvCxnSpPr>
          <p:nvPr/>
        </p:nvCxnSpPr>
        <p:spPr>
          <a:xfrm flipH="1" flipV="1">
            <a:off x="6014353" y="4206392"/>
            <a:ext cx="5818" cy="181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43D918FA-D000-44AF-8C6F-136C5E16D246}"/>
              </a:ext>
            </a:extLst>
          </p:cNvPr>
          <p:cNvCxnSpPr>
            <a:stCxn id="26" idx="0"/>
            <a:endCxn id="23" idx="2"/>
          </p:cNvCxnSpPr>
          <p:nvPr/>
        </p:nvCxnSpPr>
        <p:spPr>
          <a:xfrm flipH="1" flipV="1">
            <a:off x="5160803" y="3460755"/>
            <a:ext cx="12185" cy="168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D168A88F-F310-4B18-8E0D-606299152C2D}"/>
              </a:ext>
            </a:extLst>
          </p:cNvPr>
          <p:cNvCxnSpPr>
            <a:stCxn id="27" idx="0"/>
            <a:endCxn id="22" idx="2"/>
          </p:cNvCxnSpPr>
          <p:nvPr/>
        </p:nvCxnSpPr>
        <p:spPr>
          <a:xfrm flipH="1" flipV="1">
            <a:off x="6006706" y="3452089"/>
            <a:ext cx="7647" cy="177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5D7DCED-EB73-4C70-BC4C-C9493DC54AFF}"/>
              </a:ext>
            </a:extLst>
          </p:cNvPr>
          <p:cNvCxnSpPr>
            <a:stCxn id="23" idx="0"/>
            <a:endCxn id="21" idx="2"/>
          </p:cNvCxnSpPr>
          <p:nvPr/>
        </p:nvCxnSpPr>
        <p:spPr>
          <a:xfrm flipV="1">
            <a:off x="5160803" y="2948590"/>
            <a:ext cx="446665" cy="258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7ECC6D85-EBB7-49CD-9374-8FE443C7F2E2}"/>
              </a:ext>
            </a:extLst>
          </p:cNvPr>
          <p:cNvCxnSpPr>
            <a:cxnSpLocks/>
            <a:endCxn id="21" idx="2"/>
          </p:cNvCxnSpPr>
          <p:nvPr/>
        </p:nvCxnSpPr>
        <p:spPr>
          <a:xfrm flipH="1" flipV="1">
            <a:off x="5607468" y="2948590"/>
            <a:ext cx="420211" cy="245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B065F859-D0DB-4459-9670-041F623F6617}"/>
              </a:ext>
            </a:extLst>
          </p:cNvPr>
          <p:cNvSpPr/>
          <p:nvPr/>
        </p:nvSpPr>
        <p:spPr>
          <a:xfrm>
            <a:off x="9500069" y="3557848"/>
            <a:ext cx="1264646" cy="337144"/>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greater than </a:t>
            </a:r>
            <a:endParaRPr lang="zh-CN" altLang="en-US" sz="1200" dirty="0">
              <a:solidFill>
                <a:schemeClr val="tx1"/>
              </a:solidFill>
            </a:endParaRPr>
          </a:p>
        </p:txBody>
      </p:sp>
      <p:sp>
        <p:nvSpPr>
          <p:cNvPr id="48" name="矩形 47">
            <a:extLst>
              <a:ext uri="{FF2B5EF4-FFF2-40B4-BE49-F238E27FC236}">
                <a16:creationId xmlns:a16="http://schemas.microsoft.com/office/drawing/2014/main" id="{896C4AC4-1498-40DD-9F4E-ACAA3692C2EF}"/>
              </a:ext>
            </a:extLst>
          </p:cNvPr>
          <p:cNvSpPr/>
          <p:nvPr/>
        </p:nvSpPr>
        <p:spPr>
          <a:xfrm>
            <a:off x="10339753" y="3557848"/>
            <a:ext cx="678173" cy="337144"/>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count</a:t>
            </a:r>
            <a:endParaRPr lang="zh-CN" altLang="en-US" sz="1200" dirty="0">
              <a:solidFill>
                <a:schemeClr val="tx1"/>
              </a:solidFill>
            </a:endParaRPr>
          </a:p>
        </p:txBody>
      </p:sp>
      <p:sp>
        <p:nvSpPr>
          <p:cNvPr id="49" name="矩形 48">
            <a:extLst>
              <a:ext uri="{FF2B5EF4-FFF2-40B4-BE49-F238E27FC236}">
                <a16:creationId xmlns:a16="http://schemas.microsoft.com/office/drawing/2014/main" id="{E95338EF-C389-4759-A6D8-09795ACFA1CE}"/>
              </a:ext>
            </a:extLst>
          </p:cNvPr>
          <p:cNvSpPr/>
          <p:nvPr/>
        </p:nvSpPr>
        <p:spPr>
          <a:xfrm>
            <a:off x="10331350" y="3549056"/>
            <a:ext cx="678173" cy="337144"/>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count</a:t>
            </a:r>
            <a:endParaRPr lang="zh-CN" altLang="en-US" sz="1200" dirty="0">
              <a:solidFill>
                <a:schemeClr val="tx1"/>
              </a:solidFill>
            </a:endParaRPr>
          </a:p>
        </p:txBody>
      </p:sp>
      <p:sp>
        <p:nvSpPr>
          <p:cNvPr id="50" name="矩形 49">
            <a:extLst>
              <a:ext uri="{FF2B5EF4-FFF2-40B4-BE49-F238E27FC236}">
                <a16:creationId xmlns:a16="http://schemas.microsoft.com/office/drawing/2014/main" id="{1E7D1B1E-BB17-43F3-ADA4-3ED73E372800}"/>
              </a:ext>
            </a:extLst>
          </p:cNvPr>
          <p:cNvSpPr/>
          <p:nvPr/>
        </p:nvSpPr>
        <p:spPr>
          <a:xfrm>
            <a:off x="9553523" y="3961542"/>
            <a:ext cx="678173" cy="620528"/>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filter</a:t>
            </a:r>
          </a:p>
          <a:p>
            <a:pPr algn="ctr"/>
            <a:r>
              <a:rPr lang="en-US" altLang="zh-CN" sz="1200" dirty="0">
                <a:solidFill>
                  <a:schemeClr val="tx1"/>
                </a:solidFill>
              </a:rPr>
              <a:t>shape=</a:t>
            </a:r>
          </a:p>
          <a:p>
            <a:pPr algn="ctr"/>
            <a:r>
              <a:rPr lang="en-US" altLang="zh-CN" sz="1200" dirty="0">
                <a:solidFill>
                  <a:schemeClr val="tx1"/>
                </a:solidFill>
              </a:rPr>
              <a:t>cube</a:t>
            </a:r>
            <a:endParaRPr lang="zh-CN" altLang="en-US" sz="1200" dirty="0">
              <a:solidFill>
                <a:schemeClr val="tx1"/>
              </a:solidFill>
            </a:endParaRPr>
          </a:p>
        </p:txBody>
      </p:sp>
      <p:sp>
        <p:nvSpPr>
          <p:cNvPr id="52" name="矩形 51">
            <a:extLst>
              <a:ext uri="{FF2B5EF4-FFF2-40B4-BE49-F238E27FC236}">
                <a16:creationId xmlns:a16="http://schemas.microsoft.com/office/drawing/2014/main" id="{2AEA0784-A0EB-48CD-9686-CC3AD90369F5}"/>
              </a:ext>
            </a:extLst>
          </p:cNvPr>
          <p:cNvSpPr/>
          <p:nvPr/>
        </p:nvSpPr>
        <p:spPr>
          <a:xfrm>
            <a:off x="9549892" y="3984793"/>
            <a:ext cx="678173" cy="620528"/>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filter</a:t>
            </a:r>
          </a:p>
          <a:p>
            <a:pPr algn="ctr"/>
            <a:r>
              <a:rPr lang="en-US" altLang="zh-CN" sz="1200" dirty="0">
                <a:solidFill>
                  <a:schemeClr val="tx1"/>
                </a:solidFill>
              </a:rPr>
              <a:t>color=</a:t>
            </a:r>
          </a:p>
          <a:p>
            <a:pPr algn="ctr"/>
            <a:r>
              <a:rPr lang="en-US" altLang="zh-CN" sz="1200" dirty="0">
                <a:solidFill>
                  <a:schemeClr val="tx1"/>
                </a:solidFill>
              </a:rPr>
              <a:t>yellow</a:t>
            </a:r>
            <a:endParaRPr lang="zh-CN" altLang="en-US" sz="1200" dirty="0">
              <a:solidFill>
                <a:schemeClr val="tx1"/>
              </a:solidFill>
            </a:endParaRPr>
          </a:p>
        </p:txBody>
      </p:sp>
      <p:sp>
        <p:nvSpPr>
          <p:cNvPr id="53" name="梯形 52">
            <a:extLst>
              <a:ext uri="{FF2B5EF4-FFF2-40B4-BE49-F238E27FC236}">
                <a16:creationId xmlns:a16="http://schemas.microsoft.com/office/drawing/2014/main" id="{68F5B195-3BA8-4A59-A475-D95794FDF32B}"/>
              </a:ext>
            </a:extLst>
          </p:cNvPr>
          <p:cNvSpPr/>
          <p:nvPr/>
        </p:nvSpPr>
        <p:spPr>
          <a:xfrm>
            <a:off x="8106508" y="4396616"/>
            <a:ext cx="1241252" cy="365125"/>
          </a:xfrm>
          <a:prstGeom prst="trapezoid">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CNN</a:t>
            </a:r>
            <a:endParaRPr lang="zh-CN" altLang="en-US" dirty="0">
              <a:solidFill>
                <a:schemeClr val="tx1"/>
              </a:solidFill>
            </a:endParaRPr>
          </a:p>
        </p:txBody>
      </p:sp>
      <p:sp>
        <p:nvSpPr>
          <p:cNvPr id="54" name="矩形 53">
            <a:extLst>
              <a:ext uri="{FF2B5EF4-FFF2-40B4-BE49-F238E27FC236}">
                <a16:creationId xmlns:a16="http://schemas.microsoft.com/office/drawing/2014/main" id="{0AF9B2B7-A330-49CE-96E4-E27C54C7830A}"/>
              </a:ext>
            </a:extLst>
          </p:cNvPr>
          <p:cNvSpPr/>
          <p:nvPr/>
        </p:nvSpPr>
        <p:spPr>
          <a:xfrm>
            <a:off x="8106508" y="2132043"/>
            <a:ext cx="1122696" cy="365125"/>
          </a:xfrm>
          <a:prstGeom prst="rect">
            <a:avLst/>
          </a:prstGeom>
          <a:solidFill>
            <a:srgbClr val="A4D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Classifier</a:t>
            </a:r>
            <a:endParaRPr lang="zh-CN" altLang="en-US" dirty="0">
              <a:solidFill>
                <a:schemeClr val="tx1"/>
              </a:solidFill>
            </a:endParaRPr>
          </a:p>
        </p:txBody>
      </p:sp>
      <p:cxnSp>
        <p:nvCxnSpPr>
          <p:cNvPr id="56" name="直接箭头连接符 55">
            <a:extLst>
              <a:ext uri="{FF2B5EF4-FFF2-40B4-BE49-F238E27FC236}">
                <a16:creationId xmlns:a16="http://schemas.microsoft.com/office/drawing/2014/main" id="{D3CFA694-05C5-4D83-B8DA-3C8AC1F13EFC}"/>
              </a:ext>
            </a:extLst>
          </p:cNvPr>
          <p:cNvCxnSpPr>
            <a:cxnSpLocks/>
          </p:cNvCxnSpPr>
          <p:nvPr/>
        </p:nvCxnSpPr>
        <p:spPr>
          <a:xfrm flipV="1">
            <a:off x="8661960" y="2497168"/>
            <a:ext cx="0" cy="140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3" name="文本框 152">
            <a:extLst>
              <a:ext uri="{FF2B5EF4-FFF2-40B4-BE49-F238E27FC236}">
                <a16:creationId xmlns:a16="http://schemas.microsoft.com/office/drawing/2014/main" id="{8314763C-E8CA-49F0-AE38-77F8D0354DD1}"/>
              </a:ext>
            </a:extLst>
          </p:cNvPr>
          <p:cNvSpPr txBox="1"/>
          <p:nvPr/>
        </p:nvSpPr>
        <p:spPr>
          <a:xfrm>
            <a:off x="5145454" y="2699257"/>
            <a:ext cx="909223" cy="253916"/>
          </a:xfrm>
          <a:prstGeom prst="rect">
            <a:avLst/>
          </a:prstGeom>
          <a:noFill/>
        </p:spPr>
        <p:txBody>
          <a:bodyPr wrap="none" rtlCol="0">
            <a:spAutoFit/>
          </a:bodyPr>
          <a:lstStyle/>
          <a:p>
            <a:r>
              <a:rPr lang="en-US" altLang="zh-CN" sz="1050" dirty="0"/>
              <a:t>Greater than</a:t>
            </a:r>
            <a:endParaRPr lang="zh-CN" altLang="en-US" sz="1050" dirty="0"/>
          </a:p>
        </p:txBody>
      </p:sp>
      <p:sp>
        <p:nvSpPr>
          <p:cNvPr id="154" name="文本框 153">
            <a:extLst>
              <a:ext uri="{FF2B5EF4-FFF2-40B4-BE49-F238E27FC236}">
                <a16:creationId xmlns:a16="http://schemas.microsoft.com/office/drawing/2014/main" id="{92496A4E-D4E4-4671-8FD9-6EF928F9F456}"/>
              </a:ext>
            </a:extLst>
          </p:cNvPr>
          <p:cNvSpPr txBox="1"/>
          <p:nvPr/>
        </p:nvSpPr>
        <p:spPr>
          <a:xfrm>
            <a:off x="5724228" y="3202756"/>
            <a:ext cx="550151" cy="253916"/>
          </a:xfrm>
          <a:prstGeom prst="rect">
            <a:avLst/>
          </a:prstGeom>
          <a:noFill/>
        </p:spPr>
        <p:txBody>
          <a:bodyPr wrap="none" rtlCol="0">
            <a:spAutoFit/>
          </a:bodyPr>
          <a:lstStyle/>
          <a:p>
            <a:r>
              <a:rPr lang="en-US" altLang="zh-CN" sz="1050" dirty="0"/>
              <a:t>count </a:t>
            </a:r>
            <a:endParaRPr lang="zh-CN" altLang="en-US" sz="1050" dirty="0"/>
          </a:p>
        </p:txBody>
      </p:sp>
      <p:sp>
        <p:nvSpPr>
          <p:cNvPr id="155" name="文本框 154">
            <a:extLst>
              <a:ext uri="{FF2B5EF4-FFF2-40B4-BE49-F238E27FC236}">
                <a16:creationId xmlns:a16="http://schemas.microsoft.com/office/drawing/2014/main" id="{0553FAA0-BF1D-4AA2-8D0B-9B869CA30DA7}"/>
              </a:ext>
            </a:extLst>
          </p:cNvPr>
          <p:cNvSpPr txBox="1"/>
          <p:nvPr/>
        </p:nvSpPr>
        <p:spPr>
          <a:xfrm>
            <a:off x="4878325" y="3211422"/>
            <a:ext cx="550151" cy="253916"/>
          </a:xfrm>
          <a:prstGeom prst="rect">
            <a:avLst/>
          </a:prstGeom>
          <a:noFill/>
        </p:spPr>
        <p:txBody>
          <a:bodyPr wrap="none" rtlCol="0">
            <a:spAutoFit/>
          </a:bodyPr>
          <a:lstStyle/>
          <a:p>
            <a:r>
              <a:rPr lang="en-US" altLang="zh-CN" sz="1050" dirty="0"/>
              <a:t>count </a:t>
            </a:r>
            <a:endParaRPr lang="zh-CN" altLang="en-US" sz="1050" dirty="0"/>
          </a:p>
        </p:txBody>
      </p:sp>
      <p:sp>
        <p:nvSpPr>
          <p:cNvPr id="156" name="文本框 155">
            <a:extLst>
              <a:ext uri="{FF2B5EF4-FFF2-40B4-BE49-F238E27FC236}">
                <a16:creationId xmlns:a16="http://schemas.microsoft.com/office/drawing/2014/main" id="{53BF5BF2-A926-4954-822B-44B9B2065408}"/>
              </a:ext>
            </a:extLst>
          </p:cNvPr>
          <p:cNvSpPr txBox="1"/>
          <p:nvPr/>
        </p:nvSpPr>
        <p:spPr>
          <a:xfrm>
            <a:off x="4916797" y="4392843"/>
            <a:ext cx="511679" cy="253916"/>
          </a:xfrm>
          <a:prstGeom prst="rect">
            <a:avLst/>
          </a:prstGeom>
          <a:noFill/>
        </p:spPr>
        <p:txBody>
          <a:bodyPr wrap="none" rtlCol="0">
            <a:spAutoFit/>
          </a:bodyPr>
          <a:lstStyle/>
          <a:p>
            <a:r>
              <a:rPr lang="en-US" altLang="zh-CN" sz="1050" dirty="0"/>
              <a:t>scene</a:t>
            </a:r>
            <a:endParaRPr lang="zh-CN" altLang="en-US" sz="1050" dirty="0"/>
          </a:p>
        </p:txBody>
      </p:sp>
      <p:sp>
        <p:nvSpPr>
          <p:cNvPr id="157" name="文本框 156">
            <a:extLst>
              <a:ext uri="{FF2B5EF4-FFF2-40B4-BE49-F238E27FC236}">
                <a16:creationId xmlns:a16="http://schemas.microsoft.com/office/drawing/2014/main" id="{5248F7C7-006F-4027-89A7-8C2C38988335}"/>
              </a:ext>
            </a:extLst>
          </p:cNvPr>
          <p:cNvSpPr txBox="1"/>
          <p:nvPr/>
        </p:nvSpPr>
        <p:spPr>
          <a:xfrm>
            <a:off x="5756929" y="4392843"/>
            <a:ext cx="511679" cy="253916"/>
          </a:xfrm>
          <a:prstGeom prst="rect">
            <a:avLst/>
          </a:prstGeom>
          <a:noFill/>
        </p:spPr>
        <p:txBody>
          <a:bodyPr wrap="none" rtlCol="0">
            <a:spAutoFit/>
          </a:bodyPr>
          <a:lstStyle/>
          <a:p>
            <a:r>
              <a:rPr lang="en-US" altLang="zh-CN" sz="1050" dirty="0"/>
              <a:t>scene</a:t>
            </a:r>
            <a:endParaRPr lang="zh-CN" altLang="en-US" sz="1050" dirty="0"/>
          </a:p>
        </p:txBody>
      </p:sp>
      <p:sp>
        <p:nvSpPr>
          <p:cNvPr id="158" name="文本框 157">
            <a:extLst>
              <a:ext uri="{FF2B5EF4-FFF2-40B4-BE49-F238E27FC236}">
                <a16:creationId xmlns:a16="http://schemas.microsoft.com/office/drawing/2014/main" id="{4D4EF757-92AE-40D2-A1C1-BCEDEE9761C3}"/>
              </a:ext>
            </a:extLst>
          </p:cNvPr>
          <p:cNvSpPr txBox="1"/>
          <p:nvPr/>
        </p:nvSpPr>
        <p:spPr>
          <a:xfrm>
            <a:off x="4857649" y="3633895"/>
            <a:ext cx="615874" cy="577081"/>
          </a:xfrm>
          <a:prstGeom prst="rect">
            <a:avLst/>
          </a:prstGeom>
          <a:noFill/>
        </p:spPr>
        <p:txBody>
          <a:bodyPr wrap="none" rtlCol="0">
            <a:spAutoFit/>
          </a:bodyPr>
          <a:lstStyle/>
          <a:p>
            <a:pPr algn="ctr"/>
            <a:r>
              <a:rPr lang="en-US" altLang="zh-CN" sz="1050" dirty="0"/>
              <a:t>filter</a:t>
            </a:r>
          </a:p>
          <a:p>
            <a:pPr algn="ctr"/>
            <a:r>
              <a:rPr lang="en-US" altLang="zh-CN" sz="1050" dirty="0"/>
              <a:t>shape=</a:t>
            </a:r>
          </a:p>
          <a:p>
            <a:pPr algn="ctr"/>
            <a:r>
              <a:rPr lang="en-US" altLang="zh-CN" sz="1050" dirty="0"/>
              <a:t>cube</a:t>
            </a:r>
            <a:endParaRPr lang="zh-CN" altLang="en-US" sz="1050" dirty="0"/>
          </a:p>
        </p:txBody>
      </p:sp>
      <p:sp>
        <p:nvSpPr>
          <p:cNvPr id="159" name="文本框 158">
            <a:extLst>
              <a:ext uri="{FF2B5EF4-FFF2-40B4-BE49-F238E27FC236}">
                <a16:creationId xmlns:a16="http://schemas.microsoft.com/office/drawing/2014/main" id="{95B65AA2-2DE3-49D0-92C5-B3A5A0558D60}"/>
              </a:ext>
            </a:extLst>
          </p:cNvPr>
          <p:cNvSpPr txBox="1"/>
          <p:nvPr/>
        </p:nvSpPr>
        <p:spPr>
          <a:xfrm>
            <a:off x="5724662" y="3633894"/>
            <a:ext cx="564578" cy="577081"/>
          </a:xfrm>
          <a:prstGeom prst="rect">
            <a:avLst/>
          </a:prstGeom>
          <a:noFill/>
        </p:spPr>
        <p:txBody>
          <a:bodyPr wrap="none" rtlCol="0">
            <a:spAutoFit/>
          </a:bodyPr>
          <a:lstStyle/>
          <a:p>
            <a:pPr algn="ctr"/>
            <a:r>
              <a:rPr lang="en-US" altLang="zh-CN" sz="1050" dirty="0"/>
              <a:t>filter</a:t>
            </a:r>
          </a:p>
          <a:p>
            <a:pPr algn="ctr"/>
            <a:r>
              <a:rPr lang="en-US" altLang="zh-CN" sz="1050" dirty="0"/>
              <a:t>color=</a:t>
            </a:r>
          </a:p>
          <a:p>
            <a:pPr algn="ctr"/>
            <a:r>
              <a:rPr lang="en-US" altLang="zh-CN" sz="1050" dirty="0"/>
              <a:t>yellow</a:t>
            </a:r>
            <a:endParaRPr lang="zh-CN" altLang="en-US" sz="1050" dirty="0"/>
          </a:p>
        </p:txBody>
      </p:sp>
      <p:cxnSp>
        <p:nvCxnSpPr>
          <p:cNvPr id="160" name="直接箭头连接符 159">
            <a:extLst>
              <a:ext uri="{FF2B5EF4-FFF2-40B4-BE49-F238E27FC236}">
                <a16:creationId xmlns:a16="http://schemas.microsoft.com/office/drawing/2014/main" id="{DE44379A-D1EC-42AB-A057-6512FFB6ADE0}"/>
              </a:ext>
            </a:extLst>
          </p:cNvPr>
          <p:cNvCxnSpPr>
            <a:stCxn id="156" idx="0"/>
            <a:endCxn id="158" idx="2"/>
          </p:cNvCxnSpPr>
          <p:nvPr/>
        </p:nvCxnSpPr>
        <p:spPr>
          <a:xfrm flipH="1" flipV="1">
            <a:off x="5165586" y="4210976"/>
            <a:ext cx="7051" cy="181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a:extLst>
              <a:ext uri="{FF2B5EF4-FFF2-40B4-BE49-F238E27FC236}">
                <a16:creationId xmlns:a16="http://schemas.microsoft.com/office/drawing/2014/main" id="{887672D2-5E75-47AD-8D62-7930C683C00B}"/>
              </a:ext>
            </a:extLst>
          </p:cNvPr>
          <p:cNvCxnSpPr>
            <a:stCxn id="157" idx="0"/>
            <a:endCxn id="159" idx="2"/>
          </p:cNvCxnSpPr>
          <p:nvPr/>
        </p:nvCxnSpPr>
        <p:spPr>
          <a:xfrm flipH="1" flipV="1">
            <a:off x="6006951" y="4210975"/>
            <a:ext cx="5818" cy="181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a:extLst>
              <a:ext uri="{FF2B5EF4-FFF2-40B4-BE49-F238E27FC236}">
                <a16:creationId xmlns:a16="http://schemas.microsoft.com/office/drawing/2014/main" id="{C1FE12B1-C7AE-49B3-85B5-91270A975F2F}"/>
              </a:ext>
            </a:extLst>
          </p:cNvPr>
          <p:cNvCxnSpPr>
            <a:stCxn id="158" idx="0"/>
            <a:endCxn id="155" idx="2"/>
          </p:cNvCxnSpPr>
          <p:nvPr/>
        </p:nvCxnSpPr>
        <p:spPr>
          <a:xfrm flipH="1" flipV="1">
            <a:off x="5153401" y="3465338"/>
            <a:ext cx="12185" cy="168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1443AAE9-AE8D-4F1E-B1E8-FBDC0BEB48C7}"/>
              </a:ext>
            </a:extLst>
          </p:cNvPr>
          <p:cNvCxnSpPr>
            <a:stCxn id="159" idx="0"/>
            <a:endCxn id="154" idx="2"/>
          </p:cNvCxnSpPr>
          <p:nvPr/>
        </p:nvCxnSpPr>
        <p:spPr>
          <a:xfrm flipH="1" flipV="1">
            <a:off x="5999304" y="3456672"/>
            <a:ext cx="7647" cy="177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直接箭头连接符 163">
            <a:extLst>
              <a:ext uri="{FF2B5EF4-FFF2-40B4-BE49-F238E27FC236}">
                <a16:creationId xmlns:a16="http://schemas.microsoft.com/office/drawing/2014/main" id="{1F88B214-D6A4-40F0-87DA-2042D99ADA3B}"/>
              </a:ext>
            </a:extLst>
          </p:cNvPr>
          <p:cNvCxnSpPr>
            <a:stCxn id="155" idx="0"/>
            <a:endCxn id="153" idx="2"/>
          </p:cNvCxnSpPr>
          <p:nvPr/>
        </p:nvCxnSpPr>
        <p:spPr>
          <a:xfrm flipV="1">
            <a:off x="5153401" y="2953173"/>
            <a:ext cx="446665" cy="258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E855F2DE-BF78-470D-BB3B-5FD17BABC4CC}"/>
              </a:ext>
            </a:extLst>
          </p:cNvPr>
          <p:cNvCxnSpPr>
            <a:cxnSpLocks/>
            <a:endCxn id="153" idx="2"/>
          </p:cNvCxnSpPr>
          <p:nvPr/>
        </p:nvCxnSpPr>
        <p:spPr>
          <a:xfrm flipH="1" flipV="1">
            <a:off x="5600066" y="2953173"/>
            <a:ext cx="420211" cy="245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7B19FA46-C3B0-4EC0-B6D3-F3D860AB8E05}"/>
              </a:ext>
            </a:extLst>
          </p:cNvPr>
          <p:cNvSpPr/>
          <p:nvPr/>
        </p:nvSpPr>
        <p:spPr>
          <a:xfrm>
            <a:off x="4824196" y="5135659"/>
            <a:ext cx="1524412" cy="1372811"/>
          </a:xfrm>
          <a:prstGeom prst="rect">
            <a:avLst/>
          </a:prstGeom>
          <a:solidFill>
            <a:srgbClr val="FFFF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1600" dirty="0">
                <a:solidFill>
                  <a:schemeClr val="tx1"/>
                </a:solidFill>
              </a:rPr>
              <a:t>1.Train PG</a:t>
            </a:r>
          </a:p>
          <a:p>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zh-CN" altLang="en-US" sz="1600" dirty="0">
              <a:solidFill>
                <a:schemeClr val="tx1"/>
              </a:solidFill>
            </a:endParaRPr>
          </a:p>
        </p:txBody>
      </p:sp>
      <p:sp>
        <p:nvSpPr>
          <p:cNvPr id="45" name="矩形 44">
            <a:extLst>
              <a:ext uri="{FF2B5EF4-FFF2-40B4-BE49-F238E27FC236}">
                <a16:creationId xmlns:a16="http://schemas.microsoft.com/office/drawing/2014/main" id="{C8E6DEDD-8669-4731-9195-27ACC5227F49}"/>
              </a:ext>
            </a:extLst>
          </p:cNvPr>
          <p:cNvSpPr/>
          <p:nvPr/>
        </p:nvSpPr>
        <p:spPr>
          <a:xfrm>
            <a:off x="9704710" y="5287610"/>
            <a:ext cx="1524412" cy="860152"/>
          </a:xfrm>
          <a:prstGeom prst="rect">
            <a:avLst/>
          </a:prstGeom>
          <a:solidFill>
            <a:srgbClr val="FFFF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rPr>
              <a:t>Supervision</a:t>
            </a:r>
          </a:p>
          <a:p>
            <a:pPr algn="ctr"/>
            <a:r>
              <a:rPr lang="zh-CN" altLang="en-US" dirty="0">
                <a:solidFill>
                  <a:schemeClr val="tx1"/>
                </a:solidFill>
              </a:rPr>
              <a:t>（</a:t>
            </a:r>
            <a:r>
              <a:rPr lang="en-US" altLang="zh-CN" dirty="0">
                <a:solidFill>
                  <a:schemeClr val="tx1"/>
                </a:solidFill>
              </a:rPr>
              <a:t>Q</a:t>
            </a:r>
            <a:r>
              <a:rPr lang="zh-CN" altLang="en-US" dirty="0">
                <a:solidFill>
                  <a:schemeClr val="tx1"/>
                </a:solidFill>
              </a:rPr>
              <a:t>，</a:t>
            </a:r>
            <a:r>
              <a:rPr lang="en-US" altLang="zh-CN" dirty="0">
                <a:solidFill>
                  <a:schemeClr val="tx1"/>
                </a:solidFill>
              </a:rPr>
              <a:t>I</a:t>
            </a:r>
            <a:r>
              <a:rPr lang="zh-CN" altLang="en-US" dirty="0">
                <a:solidFill>
                  <a:schemeClr val="tx1"/>
                </a:solidFill>
              </a:rPr>
              <a:t>，</a:t>
            </a:r>
            <a:r>
              <a:rPr lang="en-US" altLang="zh-CN" dirty="0">
                <a:solidFill>
                  <a:schemeClr val="tx1"/>
                </a:solidFill>
              </a:rPr>
              <a:t>A</a:t>
            </a:r>
            <a:r>
              <a:rPr lang="zh-CN" altLang="en-US" dirty="0">
                <a:solidFill>
                  <a:schemeClr val="tx1"/>
                </a:solidFill>
              </a:rPr>
              <a:t>）</a:t>
            </a:r>
          </a:p>
        </p:txBody>
      </p:sp>
      <p:sp>
        <p:nvSpPr>
          <p:cNvPr id="6" name="文本框 5">
            <a:extLst>
              <a:ext uri="{FF2B5EF4-FFF2-40B4-BE49-F238E27FC236}">
                <a16:creationId xmlns:a16="http://schemas.microsoft.com/office/drawing/2014/main" id="{07250DDB-9026-4F6D-BDB6-51ED322E88F1}"/>
              </a:ext>
            </a:extLst>
          </p:cNvPr>
          <p:cNvSpPr txBox="1"/>
          <p:nvPr/>
        </p:nvSpPr>
        <p:spPr>
          <a:xfrm>
            <a:off x="4815220" y="5433722"/>
            <a:ext cx="1269899" cy="584775"/>
          </a:xfrm>
          <a:prstGeom prst="rect">
            <a:avLst/>
          </a:prstGeom>
          <a:noFill/>
        </p:spPr>
        <p:txBody>
          <a:bodyPr wrap="none" rtlCol="0">
            <a:spAutoFit/>
          </a:bodyPr>
          <a:lstStyle/>
          <a:p>
            <a:r>
              <a:rPr lang="en-US" altLang="zh-CN" sz="1600" dirty="0"/>
              <a:t>2.Freeze PG,</a:t>
            </a:r>
          </a:p>
          <a:p>
            <a:r>
              <a:rPr lang="en-US" altLang="zh-CN" sz="1600" dirty="0"/>
              <a:t>   Train EE</a:t>
            </a:r>
          </a:p>
        </p:txBody>
      </p:sp>
      <p:sp>
        <p:nvSpPr>
          <p:cNvPr id="51" name="文本框 50">
            <a:extLst>
              <a:ext uri="{FF2B5EF4-FFF2-40B4-BE49-F238E27FC236}">
                <a16:creationId xmlns:a16="http://schemas.microsoft.com/office/drawing/2014/main" id="{C73621CF-4FAD-4ECD-B08B-8A9C4A828D67}"/>
              </a:ext>
            </a:extLst>
          </p:cNvPr>
          <p:cNvSpPr txBox="1"/>
          <p:nvPr/>
        </p:nvSpPr>
        <p:spPr>
          <a:xfrm>
            <a:off x="4824196" y="5937221"/>
            <a:ext cx="1517528" cy="584775"/>
          </a:xfrm>
          <a:prstGeom prst="rect">
            <a:avLst/>
          </a:prstGeom>
          <a:noFill/>
        </p:spPr>
        <p:txBody>
          <a:bodyPr wrap="square" rtlCol="0">
            <a:spAutoFit/>
          </a:bodyPr>
          <a:lstStyle/>
          <a:p>
            <a:r>
              <a:rPr lang="en-US" altLang="zh-CN" sz="1600" dirty="0"/>
              <a:t>3.Fineune with RF</a:t>
            </a:r>
          </a:p>
        </p:txBody>
      </p:sp>
      <p:sp>
        <p:nvSpPr>
          <p:cNvPr id="7" name="箭头: 左 6">
            <a:extLst>
              <a:ext uri="{FF2B5EF4-FFF2-40B4-BE49-F238E27FC236}">
                <a16:creationId xmlns:a16="http://schemas.microsoft.com/office/drawing/2014/main" id="{D43DE2A1-83DF-4A44-B0FF-9E7B37D2D6EE}"/>
              </a:ext>
            </a:extLst>
          </p:cNvPr>
          <p:cNvSpPr/>
          <p:nvPr/>
        </p:nvSpPr>
        <p:spPr>
          <a:xfrm>
            <a:off x="4487829" y="2567429"/>
            <a:ext cx="3358998" cy="20845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连接符: 肘形 8">
            <a:extLst>
              <a:ext uri="{FF2B5EF4-FFF2-40B4-BE49-F238E27FC236}">
                <a16:creationId xmlns:a16="http://schemas.microsoft.com/office/drawing/2014/main" id="{4A108952-2CEE-48C9-9651-5AF1BDE4184B}"/>
              </a:ext>
            </a:extLst>
          </p:cNvPr>
          <p:cNvCxnSpPr>
            <a:cxnSpLocks/>
          </p:cNvCxnSpPr>
          <p:nvPr/>
        </p:nvCxnSpPr>
        <p:spPr>
          <a:xfrm rot="10800000" flipV="1">
            <a:off x="4528518" y="1896218"/>
            <a:ext cx="3120790" cy="1052372"/>
          </a:xfrm>
          <a:prstGeom prst="bentConnector3">
            <a:avLst>
              <a:gd name="adj1" fmla="val 93269"/>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00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0" nodeType="clickEffect">
                                  <p:stCondLst>
                                    <p:cond delay="0"/>
                                  </p:stCondLst>
                                  <p:childTnLst>
                                    <p:animMotion origin="layout" path="M 4.16667E-6 -2.59259E-6 L 0.25 -2.59259E-6 " pathEditMode="relative" rAng="0" ptsTypes="AA">
                                      <p:cBhvr>
                                        <p:cTn id="54" dur="2000" fill="hold"/>
                                        <p:tgtEl>
                                          <p:spTgt spid="21"/>
                                        </p:tgtEl>
                                        <p:attrNameLst>
                                          <p:attrName>ppt_x</p:attrName>
                                          <p:attrName>ppt_y</p:attrName>
                                        </p:attrNameLst>
                                      </p:cBhvr>
                                      <p:rCtr x="12500" y="0"/>
                                    </p:animMotion>
                                  </p:childTnLst>
                                </p:cTn>
                              </p:par>
                              <p:par>
                                <p:cTn id="55" presetID="63" presetClass="path" presetSubtype="0" accel="50000" decel="50000" fill="hold" grpId="0" nodeType="withEffect">
                                  <p:stCondLst>
                                    <p:cond delay="0"/>
                                  </p:stCondLst>
                                  <p:childTnLst>
                                    <p:animMotion origin="layout" path="M 1.875E-6 -3.7037E-6 L 0.25 -3.7037E-6 " pathEditMode="relative" rAng="0" ptsTypes="AA">
                                      <p:cBhvr>
                                        <p:cTn id="56" dur="2000" fill="hold"/>
                                        <p:tgtEl>
                                          <p:spTgt spid="22"/>
                                        </p:tgtEl>
                                        <p:attrNameLst>
                                          <p:attrName>ppt_x</p:attrName>
                                          <p:attrName>ppt_y</p:attrName>
                                        </p:attrNameLst>
                                      </p:cBhvr>
                                      <p:rCtr x="12500" y="0"/>
                                    </p:animMotion>
                                  </p:childTnLst>
                                </p:cTn>
                              </p:par>
                              <p:par>
                                <p:cTn id="57" presetID="63" presetClass="path" presetSubtype="0" accel="50000" decel="50000" fill="hold" grpId="0" nodeType="withEffect">
                                  <p:stCondLst>
                                    <p:cond delay="0"/>
                                  </p:stCondLst>
                                  <p:childTnLst>
                                    <p:animMotion origin="layout" path="M 2.70833E-6 -1.11111E-6 L 0.25 -1.11111E-6 " pathEditMode="relative" rAng="0" ptsTypes="AA">
                                      <p:cBhvr>
                                        <p:cTn id="58" dur="2000" fill="hold"/>
                                        <p:tgtEl>
                                          <p:spTgt spid="23"/>
                                        </p:tgtEl>
                                        <p:attrNameLst>
                                          <p:attrName>ppt_x</p:attrName>
                                          <p:attrName>ppt_y</p:attrName>
                                        </p:attrNameLst>
                                      </p:cBhvr>
                                      <p:rCtr x="12500" y="0"/>
                                    </p:animMotion>
                                  </p:childTnLst>
                                </p:cTn>
                              </p:par>
                              <p:par>
                                <p:cTn id="59" presetID="63" presetClass="path" presetSubtype="0" accel="50000" decel="50000" fill="hold" grpId="0" nodeType="withEffect">
                                  <p:stCondLst>
                                    <p:cond delay="0"/>
                                  </p:stCondLst>
                                  <p:childTnLst>
                                    <p:animMotion origin="layout" path="M 2.08333E-7 -3.33333E-6 L 0.25 -3.33333E-6 " pathEditMode="relative" rAng="0" ptsTypes="AA">
                                      <p:cBhvr>
                                        <p:cTn id="60" dur="2000" fill="hold"/>
                                        <p:tgtEl>
                                          <p:spTgt spid="24"/>
                                        </p:tgtEl>
                                        <p:attrNameLst>
                                          <p:attrName>ppt_x</p:attrName>
                                          <p:attrName>ppt_y</p:attrName>
                                        </p:attrNameLst>
                                      </p:cBhvr>
                                      <p:rCtr x="12500" y="0"/>
                                    </p:animMotion>
                                  </p:childTnLst>
                                </p:cTn>
                              </p:par>
                              <p:par>
                                <p:cTn id="61" presetID="63" presetClass="path" presetSubtype="0" accel="50000" decel="50000" fill="hold" grpId="0" nodeType="withEffect">
                                  <p:stCondLst>
                                    <p:cond delay="0"/>
                                  </p:stCondLst>
                                  <p:childTnLst>
                                    <p:animMotion origin="layout" path="M 5.55112E-17 -3.33333E-6 L 0.25 -3.33333E-6 " pathEditMode="relative" rAng="0" ptsTypes="AA">
                                      <p:cBhvr>
                                        <p:cTn id="62" dur="2000" fill="hold"/>
                                        <p:tgtEl>
                                          <p:spTgt spid="25"/>
                                        </p:tgtEl>
                                        <p:attrNameLst>
                                          <p:attrName>ppt_x</p:attrName>
                                          <p:attrName>ppt_y</p:attrName>
                                        </p:attrNameLst>
                                      </p:cBhvr>
                                      <p:rCtr x="12500" y="0"/>
                                    </p:animMotion>
                                  </p:childTnLst>
                                </p:cTn>
                              </p:par>
                              <p:par>
                                <p:cTn id="63" presetID="63" presetClass="path" presetSubtype="0" accel="50000" decel="50000" fill="hold" grpId="0" nodeType="withEffect">
                                  <p:stCondLst>
                                    <p:cond delay="0"/>
                                  </p:stCondLst>
                                  <p:childTnLst>
                                    <p:animMotion origin="layout" path="M 1.04167E-6 3.7037E-6 L 0.25 3.7037E-6 " pathEditMode="relative" rAng="0" ptsTypes="AA">
                                      <p:cBhvr>
                                        <p:cTn id="64" dur="2000" fill="hold"/>
                                        <p:tgtEl>
                                          <p:spTgt spid="26"/>
                                        </p:tgtEl>
                                        <p:attrNameLst>
                                          <p:attrName>ppt_x</p:attrName>
                                          <p:attrName>ppt_y</p:attrName>
                                        </p:attrNameLst>
                                      </p:cBhvr>
                                      <p:rCtr x="12500" y="0"/>
                                    </p:animMotion>
                                  </p:childTnLst>
                                </p:cTn>
                              </p:par>
                              <p:par>
                                <p:cTn id="65" presetID="63" presetClass="path" presetSubtype="0" accel="50000" decel="50000" fill="hold" grpId="0" nodeType="withEffect">
                                  <p:stCondLst>
                                    <p:cond delay="0"/>
                                  </p:stCondLst>
                                  <p:childTnLst>
                                    <p:animMotion origin="layout" path="M 8.33333E-7 3.7037E-6 L 0.25 3.7037E-6 " pathEditMode="relative" rAng="0" ptsTypes="AA">
                                      <p:cBhvr>
                                        <p:cTn id="66" dur="2000" fill="hold"/>
                                        <p:tgtEl>
                                          <p:spTgt spid="27"/>
                                        </p:tgtEl>
                                        <p:attrNameLst>
                                          <p:attrName>ppt_x</p:attrName>
                                          <p:attrName>ppt_y</p:attrName>
                                        </p:attrNameLst>
                                      </p:cBhvr>
                                      <p:rCtr x="12500" y="0"/>
                                    </p:animMotion>
                                  </p:childTnLst>
                                </p:cTn>
                              </p:par>
                              <p:par>
                                <p:cTn id="67" presetID="63" presetClass="path" presetSubtype="0" accel="50000" decel="50000" fill="hold" nodeType="withEffect">
                                  <p:stCondLst>
                                    <p:cond delay="0"/>
                                  </p:stCondLst>
                                  <p:childTnLst>
                                    <p:animMotion origin="layout" path="M 6.25E-7 -3.7037E-7 L 0.25 -3.7037E-7 " pathEditMode="relative" rAng="0" ptsTypes="AA">
                                      <p:cBhvr>
                                        <p:cTn id="68" dur="2000" fill="hold"/>
                                        <p:tgtEl>
                                          <p:spTgt spid="29"/>
                                        </p:tgtEl>
                                        <p:attrNameLst>
                                          <p:attrName>ppt_x</p:attrName>
                                          <p:attrName>ppt_y</p:attrName>
                                        </p:attrNameLst>
                                      </p:cBhvr>
                                      <p:rCtr x="12500" y="0"/>
                                    </p:animMotion>
                                  </p:childTnLst>
                                </p:cTn>
                              </p:par>
                              <p:par>
                                <p:cTn id="69" presetID="63" presetClass="path" presetSubtype="0" accel="50000" decel="50000" fill="hold" nodeType="withEffect">
                                  <p:stCondLst>
                                    <p:cond delay="0"/>
                                  </p:stCondLst>
                                  <p:childTnLst>
                                    <p:animMotion origin="layout" path="M 4.16667E-7 -3.7037E-7 L 0.25 -3.7037E-7 " pathEditMode="relative" rAng="0" ptsTypes="AA">
                                      <p:cBhvr>
                                        <p:cTn id="70" dur="2000" fill="hold"/>
                                        <p:tgtEl>
                                          <p:spTgt spid="31"/>
                                        </p:tgtEl>
                                        <p:attrNameLst>
                                          <p:attrName>ppt_x</p:attrName>
                                          <p:attrName>ppt_y</p:attrName>
                                        </p:attrNameLst>
                                      </p:cBhvr>
                                      <p:rCtr x="12500" y="0"/>
                                    </p:animMotion>
                                  </p:childTnLst>
                                </p:cTn>
                              </p:par>
                              <p:par>
                                <p:cTn id="71" presetID="63" presetClass="path" presetSubtype="0" accel="50000" decel="50000" fill="hold" nodeType="withEffect">
                                  <p:stCondLst>
                                    <p:cond delay="0"/>
                                  </p:stCondLst>
                                  <p:childTnLst>
                                    <p:animMotion origin="layout" path="M 1.875E-6 1.85185E-6 L 0.25 1.85185E-6 " pathEditMode="relative" rAng="0" ptsTypes="AA">
                                      <p:cBhvr>
                                        <p:cTn id="72" dur="2000" fill="hold"/>
                                        <p:tgtEl>
                                          <p:spTgt spid="33"/>
                                        </p:tgtEl>
                                        <p:attrNameLst>
                                          <p:attrName>ppt_x</p:attrName>
                                          <p:attrName>ppt_y</p:attrName>
                                        </p:attrNameLst>
                                      </p:cBhvr>
                                      <p:rCtr x="12500" y="0"/>
                                    </p:animMotion>
                                  </p:childTnLst>
                                </p:cTn>
                              </p:par>
                              <p:par>
                                <p:cTn id="73" presetID="63" presetClass="path" presetSubtype="0" accel="50000" decel="50000" fill="hold" nodeType="withEffect">
                                  <p:stCondLst>
                                    <p:cond delay="0"/>
                                  </p:stCondLst>
                                  <p:childTnLst>
                                    <p:animMotion origin="layout" path="M 1.25E-6 -3.7037E-6 L 0.25 -3.7037E-6 " pathEditMode="relative" rAng="0" ptsTypes="AA">
                                      <p:cBhvr>
                                        <p:cTn id="74" dur="2000" fill="hold"/>
                                        <p:tgtEl>
                                          <p:spTgt spid="35"/>
                                        </p:tgtEl>
                                        <p:attrNameLst>
                                          <p:attrName>ppt_x</p:attrName>
                                          <p:attrName>ppt_y</p:attrName>
                                        </p:attrNameLst>
                                      </p:cBhvr>
                                      <p:rCtr x="12500" y="0"/>
                                    </p:animMotion>
                                  </p:childTnLst>
                                </p:cTn>
                              </p:par>
                              <p:par>
                                <p:cTn id="75" presetID="63" presetClass="path" presetSubtype="0" accel="50000" decel="50000" fill="hold" nodeType="withEffect">
                                  <p:stCondLst>
                                    <p:cond delay="0"/>
                                  </p:stCondLst>
                                  <p:childTnLst>
                                    <p:animMotion origin="layout" path="M 3.54167E-6 -1.11111E-6 L 0.25 -1.11111E-6 " pathEditMode="relative" rAng="0" ptsTypes="AA">
                                      <p:cBhvr>
                                        <p:cTn id="76" dur="2000" fill="hold"/>
                                        <p:tgtEl>
                                          <p:spTgt spid="42"/>
                                        </p:tgtEl>
                                        <p:attrNameLst>
                                          <p:attrName>ppt_x</p:attrName>
                                          <p:attrName>ppt_y</p:attrName>
                                        </p:attrNameLst>
                                      </p:cBhvr>
                                      <p:rCtr x="12500" y="0"/>
                                    </p:animMotion>
                                  </p:childTnLst>
                                </p:cTn>
                              </p:par>
                              <p:par>
                                <p:cTn id="77" presetID="63" presetClass="path" presetSubtype="0" accel="50000" decel="50000" fill="hold" nodeType="withEffect">
                                  <p:stCondLst>
                                    <p:cond delay="0"/>
                                  </p:stCondLst>
                                  <p:childTnLst>
                                    <p:animMotion origin="layout" path="M -3.33333E-6 4.81481E-6 L 0.25 4.81481E-6 " pathEditMode="relative" rAng="0" ptsTypes="AA">
                                      <p:cBhvr>
                                        <p:cTn id="78" dur="2000" fill="hold"/>
                                        <p:tgtEl>
                                          <p:spTgt spid="44"/>
                                        </p:tgtEl>
                                        <p:attrNameLst>
                                          <p:attrName>ppt_x</p:attrName>
                                          <p:attrName>ppt_y</p:attrName>
                                        </p:attrNameLst>
                                      </p:cBhvr>
                                      <p:rCtr x="12500" y="0"/>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1" nodeType="clickEffect">
                                  <p:stCondLst>
                                    <p:cond delay="0"/>
                                  </p:stCondLst>
                                  <p:childTnLst>
                                    <p:animMotion origin="layout" path="M 4.16667E-7 2.96296E-6 L -0.12135 -0.13218 " pathEditMode="relative" rAng="0" ptsTypes="AA">
                                      <p:cBhvr>
                                        <p:cTn id="86" dur="500" fill="hold"/>
                                        <p:tgtEl>
                                          <p:spTgt spid="47"/>
                                        </p:tgtEl>
                                        <p:attrNameLst>
                                          <p:attrName>ppt_x</p:attrName>
                                          <p:attrName>ppt_y</p:attrName>
                                        </p:attrNameLst>
                                      </p:cBhvr>
                                      <p:rCtr x="-6068" y="-6620"/>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1.25E-6 2.96296E-6 L -0.19857 -0.05417 " pathEditMode="relative" rAng="0" ptsTypes="AA">
                                      <p:cBhvr>
                                        <p:cTn id="94" dur="500" fill="hold"/>
                                        <p:tgtEl>
                                          <p:spTgt spid="48"/>
                                        </p:tgtEl>
                                        <p:attrNameLst>
                                          <p:attrName>ppt_x</p:attrName>
                                          <p:attrName>ppt_y</p:attrName>
                                        </p:attrNameLst>
                                      </p:cBhvr>
                                      <p:rCtr x="-9935" y="-2708"/>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1" nodeType="clickEffect">
                                  <p:stCondLst>
                                    <p:cond delay="0"/>
                                  </p:stCondLst>
                                  <p:childTnLst>
                                    <p:animMotion origin="layout" path="M -2.08333E-7 3.7037E-7 L -0.13346 -0.05417 " pathEditMode="relative" rAng="0" ptsTypes="AA">
                                      <p:cBhvr>
                                        <p:cTn id="102" dur="750" fill="hold"/>
                                        <p:tgtEl>
                                          <p:spTgt spid="49"/>
                                        </p:tgtEl>
                                        <p:attrNameLst>
                                          <p:attrName>ppt_x</p:attrName>
                                          <p:attrName>ppt_y</p:attrName>
                                        </p:attrNameLst>
                                      </p:cBhvr>
                                      <p:rCtr x="-6680" y="-2708"/>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par>
                          <p:cTn id="107" fill="hold">
                            <p:stCondLst>
                              <p:cond delay="0"/>
                            </p:stCondLst>
                            <p:childTnLst>
                              <p:par>
                                <p:cTn id="108" presetID="42" presetClass="path" presetSubtype="0" accel="50000" decel="50000" fill="hold" grpId="1" nodeType="afterEffect">
                                  <p:stCondLst>
                                    <p:cond delay="0"/>
                                  </p:stCondLst>
                                  <p:childTnLst>
                                    <p:animMotion origin="layout" path="M 1.875E-6 4.81481E-6 L -0.13347 -0.04514 " pathEditMode="relative" rAng="0" ptsTypes="AA">
                                      <p:cBhvr>
                                        <p:cTn id="109" dur="500" fill="hold"/>
                                        <p:tgtEl>
                                          <p:spTgt spid="50"/>
                                        </p:tgtEl>
                                        <p:attrNameLst>
                                          <p:attrName>ppt_x</p:attrName>
                                          <p:attrName>ppt_y</p:attrName>
                                        </p:attrNameLst>
                                      </p:cBhvr>
                                      <p:rCtr x="-6680" y="-2269"/>
                                    </p:animMotion>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5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grpId="1" nodeType="clickEffect">
                                  <p:stCondLst>
                                    <p:cond delay="0"/>
                                  </p:stCondLst>
                                  <p:childTnLst>
                                    <p:animMotion origin="layout" path="M 2.29167E-6 2.59259E-6 L -0.06615 -0.04514 " pathEditMode="relative" rAng="0" ptsTypes="AA">
                                      <p:cBhvr>
                                        <p:cTn id="117" dur="2000" fill="hold"/>
                                        <p:tgtEl>
                                          <p:spTgt spid="52"/>
                                        </p:tgtEl>
                                        <p:attrNameLst>
                                          <p:attrName>ppt_x</p:attrName>
                                          <p:attrName>ppt_y</p:attrName>
                                        </p:attrNameLst>
                                      </p:cBhvr>
                                      <p:rCtr x="-3307" y="-2269"/>
                                    </p:animMotion>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3"/>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5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7"/>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47" grpId="0" animBg="1"/>
      <p:bldP spid="47" grpId="1" animBg="1"/>
      <p:bldP spid="48" grpId="0" animBg="1"/>
      <p:bldP spid="48" grpId="1" animBg="1"/>
      <p:bldP spid="49" grpId="0" animBg="1"/>
      <p:bldP spid="49" grpId="1" animBg="1"/>
      <p:bldP spid="50" grpId="0" animBg="1"/>
      <p:bldP spid="50" grpId="1" animBg="1"/>
      <p:bldP spid="52" grpId="0" animBg="1"/>
      <p:bldP spid="52" grpId="1" animBg="1"/>
      <p:bldP spid="53" grpId="0" animBg="1"/>
      <p:bldP spid="54" grpId="0" animBg="1"/>
      <p:bldP spid="153" grpId="0"/>
      <p:bldP spid="154" grpId="0"/>
      <p:bldP spid="155" grpId="0"/>
      <p:bldP spid="156" grpId="0"/>
      <p:bldP spid="157" grpId="0"/>
      <p:bldP spid="158" grpId="0"/>
      <p:bldP spid="159" grpId="0"/>
      <p:bldP spid="5" grpId="0" animBg="1"/>
      <p:bldP spid="45" grpId="0" animBg="1"/>
      <p:bldP spid="6" grpId="0"/>
      <p:bldP spid="51" grpId="0"/>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a:xfrm>
            <a:off x="838200" y="178764"/>
            <a:ext cx="10515600" cy="1325563"/>
          </a:xfrm>
        </p:spPr>
        <p:txBody>
          <a:bodyPr>
            <a:normAutofit/>
          </a:bodyPr>
          <a:lstStyle/>
          <a:p>
            <a:br>
              <a:rPr lang="en-US" altLang="zh-CN" dirty="0"/>
            </a:br>
            <a:r>
              <a:rPr lang="en-US" altLang="zh-CN" sz="3100" dirty="0"/>
              <a:t>2.2.1.1 Inferring and Executing Programs for Visual Reasoning</a:t>
            </a:r>
            <a:endParaRPr lang="zh-CN" altLang="en-US" sz="3100" dirty="0"/>
          </a:p>
        </p:txBody>
      </p:sp>
      <p:sp>
        <p:nvSpPr>
          <p:cNvPr id="3" name="灯片编号占位符 2">
            <a:extLst>
              <a:ext uri="{FF2B5EF4-FFF2-40B4-BE49-F238E27FC236}">
                <a16:creationId xmlns:a16="http://schemas.microsoft.com/office/drawing/2014/main" id="{C7A93028-41EF-4925-8843-4B7D14CE4788}"/>
              </a:ext>
            </a:extLst>
          </p:cNvPr>
          <p:cNvSpPr>
            <a:spLocks noGrp="1"/>
          </p:cNvSpPr>
          <p:nvPr>
            <p:ph type="sldNum" sz="quarter" idx="12"/>
          </p:nvPr>
        </p:nvSpPr>
        <p:spPr>
          <a:xfrm>
            <a:off x="8767741" y="6296797"/>
            <a:ext cx="2743200" cy="365125"/>
          </a:xfrm>
        </p:spPr>
        <p:txBody>
          <a:bodyPr/>
          <a:lstStyle/>
          <a:p>
            <a:fld id="{6D22F896-40B5-4ADD-8801-0D06FADFA095}" type="slidenum">
              <a:rPr lang="en-US" smtClean="0"/>
              <a:t>24</a:t>
            </a:fld>
            <a:endParaRPr lang="en-US" dirty="0"/>
          </a:p>
        </p:txBody>
      </p:sp>
      <p:pic>
        <p:nvPicPr>
          <p:cNvPr id="12" name="图片 11">
            <a:extLst>
              <a:ext uri="{FF2B5EF4-FFF2-40B4-BE49-F238E27FC236}">
                <a16:creationId xmlns:a16="http://schemas.microsoft.com/office/drawing/2014/main" id="{26D632F7-1E01-4846-8CD4-4787E4B9DF27}"/>
              </a:ext>
            </a:extLst>
          </p:cNvPr>
          <p:cNvPicPr>
            <a:picLocks noChangeAspect="1"/>
          </p:cNvPicPr>
          <p:nvPr/>
        </p:nvPicPr>
        <p:blipFill>
          <a:blip r:embed="rId3"/>
          <a:stretch>
            <a:fillRect/>
          </a:stretch>
        </p:blipFill>
        <p:spPr>
          <a:xfrm>
            <a:off x="1033462" y="1413743"/>
            <a:ext cx="10125075" cy="4791075"/>
          </a:xfrm>
          <a:prstGeom prst="rect">
            <a:avLst/>
          </a:prstGeom>
        </p:spPr>
      </p:pic>
    </p:spTree>
    <p:extLst>
      <p:ext uri="{BB962C8B-B14F-4D97-AF65-F5344CB8AC3E}">
        <p14:creationId xmlns:p14="http://schemas.microsoft.com/office/powerpoint/2010/main" val="346445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a:xfrm>
            <a:off x="838200" y="178764"/>
            <a:ext cx="10515600" cy="1325563"/>
          </a:xfrm>
        </p:spPr>
        <p:txBody>
          <a:bodyPr>
            <a:normAutofit/>
          </a:bodyPr>
          <a:lstStyle/>
          <a:p>
            <a:br>
              <a:rPr lang="en-US" altLang="zh-CN" dirty="0"/>
            </a:br>
            <a:r>
              <a:rPr lang="en-US" altLang="zh-CN" sz="3100" dirty="0"/>
              <a:t>2.2.1.1 Inferring and Executing Programs for Visual Reasoning</a:t>
            </a:r>
            <a:endParaRPr lang="zh-CN" altLang="en-US" sz="3100" dirty="0"/>
          </a:p>
        </p:txBody>
      </p:sp>
      <p:sp>
        <p:nvSpPr>
          <p:cNvPr id="3" name="灯片编号占位符 2">
            <a:extLst>
              <a:ext uri="{FF2B5EF4-FFF2-40B4-BE49-F238E27FC236}">
                <a16:creationId xmlns:a16="http://schemas.microsoft.com/office/drawing/2014/main" id="{C7A93028-41EF-4925-8843-4B7D14CE4788}"/>
              </a:ext>
            </a:extLst>
          </p:cNvPr>
          <p:cNvSpPr>
            <a:spLocks noGrp="1"/>
          </p:cNvSpPr>
          <p:nvPr>
            <p:ph type="sldNum" sz="quarter" idx="12"/>
          </p:nvPr>
        </p:nvSpPr>
        <p:spPr>
          <a:xfrm>
            <a:off x="8767741" y="6296797"/>
            <a:ext cx="2743200" cy="365125"/>
          </a:xfrm>
        </p:spPr>
        <p:txBody>
          <a:bodyPr/>
          <a:lstStyle/>
          <a:p>
            <a:fld id="{6D22F896-40B5-4ADD-8801-0D06FADFA095}" type="slidenum">
              <a:rPr lang="en-US" smtClean="0"/>
              <a:t>25</a:t>
            </a:fld>
            <a:endParaRPr lang="en-US" dirty="0"/>
          </a:p>
        </p:txBody>
      </p:sp>
      <p:pic>
        <p:nvPicPr>
          <p:cNvPr id="5" name="图片 4">
            <a:extLst>
              <a:ext uri="{FF2B5EF4-FFF2-40B4-BE49-F238E27FC236}">
                <a16:creationId xmlns:a16="http://schemas.microsoft.com/office/drawing/2014/main" id="{D3FE2C16-9DD0-4716-98EE-B0F10ED2A7E1}"/>
              </a:ext>
            </a:extLst>
          </p:cNvPr>
          <p:cNvPicPr>
            <a:picLocks noChangeAspect="1"/>
          </p:cNvPicPr>
          <p:nvPr/>
        </p:nvPicPr>
        <p:blipFill>
          <a:blip r:embed="rId3"/>
          <a:stretch>
            <a:fillRect/>
          </a:stretch>
        </p:blipFill>
        <p:spPr>
          <a:xfrm>
            <a:off x="1537401" y="1918494"/>
            <a:ext cx="5076825" cy="3981450"/>
          </a:xfrm>
          <a:prstGeom prst="rect">
            <a:avLst/>
          </a:prstGeom>
        </p:spPr>
      </p:pic>
      <p:sp>
        <p:nvSpPr>
          <p:cNvPr id="7" name="右大括号 6">
            <a:extLst>
              <a:ext uri="{FF2B5EF4-FFF2-40B4-BE49-F238E27FC236}">
                <a16:creationId xmlns:a16="http://schemas.microsoft.com/office/drawing/2014/main" id="{A3DF92BC-A874-4B7F-BE7F-F2B01C0A75EE}"/>
              </a:ext>
            </a:extLst>
          </p:cNvPr>
          <p:cNvSpPr/>
          <p:nvPr/>
        </p:nvSpPr>
        <p:spPr>
          <a:xfrm>
            <a:off x="6836735" y="2732566"/>
            <a:ext cx="499730" cy="3179135"/>
          </a:xfrm>
          <a:prstGeom prst="rightBrace">
            <a:avLst>
              <a:gd name="adj1" fmla="val 5727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C9840E0-3149-458B-BB5B-302FD3A0F5CA}"/>
              </a:ext>
            </a:extLst>
          </p:cNvPr>
          <p:cNvSpPr txBox="1"/>
          <p:nvPr/>
        </p:nvSpPr>
        <p:spPr>
          <a:xfrm>
            <a:off x="7336465" y="4040372"/>
            <a:ext cx="1324402" cy="1200329"/>
          </a:xfrm>
          <a:prstGeom prst="rect">
            <a:avLst/>
          </a:prstGeom>
          <a:noFill/>
        </p:spPr>
        <p:txBody>
          <a:bodyPr wrap="none" rtlCol="0">
            <a:spAutoFit/>
          </a:bodyPr>
          <a:lstStyle/>
          <a:p>
            <a:pPr algn="ctr"/>
            <a:r>
              <a:rPr lang="en-US" altLang="zh-CN" dirty="0"/>
              <a:t>Strong</a:t>
            </a:r>
          </a:p>
          <a:p>
            <a:pPr algn="ctr"/>
            <a:r>
              <a:rPr lang="en-US" altLang="zh-CN" dirty="0"/>
              <a:t>Program</a:t>
            </a:r>
          </a:p>
          <a:p>
            <a:pPr algn="ctr"/>
            <a:r>
              <a:rPr lang="en-US" altLang="zh-CN" dirty="0"/>
              <a:t>Supervision</a:t>
            </a:r>
          </a:p>
          <a:p>
            <a:pPr algn="ctr"/>
            <a:endParaRPr lang="zh-CN" altLang="en-US" dirty="0"/>
          </a:p>
        </p:txBody>
      </p:sp>
    </p:spTree>
    <p:extLst>
      <p:ext uri="{BB962C8B-B14F-4D97-AF65-F5344CB8AC3E}">
        <p14:creationId xmlns:p14="http://schemas.microsoft.com/office/powerpoint/2010/main" val="49579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p:txBody>
          <a:bodyPr/>
          <a:lstStyle/>
          <a:p>
            <a:r>
              <a:rPr lang="en-US" altLang="zh-CN" dirty="0"/>
              <a:t>2.2.1 NMNs</a:t>
            </a:r>
            <a:br>
              <a:rPr lang="en-US" altLang="zh-CN" dirty="0"/>
            </a:br>
            <a:endParaRPr lang="zh-CN" altLang="en-US" dirty="0"/>
          </a:p>
        </p:txBody>
      </p:sp>
      <p:pic>
        <p:nvPicPr>
          <p:cNvPr id="7" name="内容占位符 6">
            <a:extLst>
              <a:ext uri="{FF2B5EF4-FFF2-40B4-BE49-F238E27FC236}">
                <a16:creationId xmlns:a16="http://schemas.microsoft.com/office/drawing/2014/main" id="{F002AF56-2648-4380-808E-2EAD8FC0B306}"/>
              </a:ext>
            </a:extLst>
          </p:cNvPr>
          <p:cNvPicPr>
            <a:picLocks noGrp="1" noChangeAspect="1"/>
          </p:cNvPicPr>
          <p:nvPr>
            <p:ph idx="1"/>
          </p:nvPr>
        </p:nvPicPr>
        <p:blipFill>
          <a:blip r:embed="rId3"/>
          <a:stretch>
            <a:fillRect/>
          </a:stretch>
        </p:blipFill>
        <p:spPr>
          <a:xfrm>
            <a:off x="642027" y="2077827"/>
            <a:ext cx="4945540" cy="3738209"/>
          </a:xfrm>
          <a:prstGeom prst="rect">
            <a:avLst/>
          </a:prstGeom>
        </p:spPr>
      </p:pic>
      <p:sp>
        <p:nvSpPr>
          <p:cNvPr id="4" name="文本框 3">
            <a:extLst>
              <a:ext uri="{FF2B5EF4-FFF2-40B4-BE49-F238E27FC236}">
                <a16:creationId xmlns:a16="http://schemas.microsoft.com/office/drawing/2014/main" id="{BADD5986-AB0F-492F-AB20-61F4EA683F36}"/>
              </a:ext>
            </a:extLst>
          </p:cNvPr>
          <p:cNvSpPr txBox="1"/>
          <p:nvPr/>
        </p:nvSpPr>
        <p:spPr>
          <a:xfrm flipH="1">
            <a:off x="1451579" y="1330534"/>
            <a:ext cx="8611898" cy="523220"/>
          </a:xfrm>
          <a:prstGeom prst="rect">
            <a:avLst/>
          </a:prstGeom>
          <a:noFill/>
        </p:spPr>
        <p:txBody>
          <a:bodyPr wrap="square" rtlCol="0">
            <a:spAutoFit/>
          </a:bodyPr>
          <a:lstStyle/>
          <a:p>
            <a:r>
              <a:rPr lang="en-US" altLang="zh-CN" sz="2800" dirty="0"/>
              <a:t>2.2.1.2 N2NMNs</a:t>
            </a:r>
            <a:endParaRPr lang="zh-CN" altLang="en-US" sz="2800" dirty="0"/>
          </a:p>
        </p:txBody>
      </p:sp>
      <p:pic>
        <p:nvPicPr>
          <p:cNvPr id="9" name="图片 8">
            <a:extLst>
              <a:ext uri="{FF2B5EF4-FFF2-40B4-BE49-F238E27FC236}">
                <a16:creationId xmlns:a16="http://schemas.microsoft.com/office/drawing/2014/main" id="{D3BB7A92-28B9-4A90-896E-05F7CCC47D4C}"/>
              </a:ext>
            </a:extLst>
          </p:cNvPr>
          <p:cNvPicPr>
            <a:picLocks noChangeAspect="1"/>
          </p:cNvPicPr>
          <p:nvPr/>
        </p:nvPicPr>
        <p:blipFill>
          <a:blip r:embed="rId4"/>
          <a:stretch>
            <a:fillRect/>
          </a:stretch>
        </p:blipFill>
        <p:spPr>
          <a:xfrm>
            <a:off x="6206247" y="2137574"/>
            <a:ext cx="4663299" cy="3678462"/>
          </a:xfrm>
          <a:prstGeom prst="rect">
            <a:avLst/>
          </a:prstGeom>
        </p:spPr>
      </p:pic>
      <p:pic>
        <p:nvPicPr>
          <p:cNvPr id="10" name="图片 9">
            <a:extLst>
              <a:ext uri="{FF2B5EF4-FFF2-40B4-BE49-F238E27FC236}">
                <a16:creationId xmlns:a16="http://schemas.microsoft.com/office/drawing/2014/main" id="{6AF69F5B-261F-49D3-ADE9-0CFE564BF02C}"/>
              </a:ext>
            </a:extLst>
          </p:cNvPr>
          <p:cNvPicPr>
            <a:picLocks noChangeAspect="1"/>
          </p:cNvPicPr>
          <p:nvPr/>
        </p:nvPicPr>
        <p:blipFill>
          <a:blip r:embed="rId5"/>
          <a:stretch>
            <a:fillRect/>
          </a:stretch>
        </p:blipFill>
        <p:spPr>
          <a:xfrm>
            <a:off x="5555283" y="2077826"/>
            <a:ext cx="650964" cy="3738209"/>
          </a:xfrm>
          <a:prstGeom prst="rect">
            <a:avLst/>
          </a:prstGeom>
        </p:spPr>
      </p:pic>
      <p:sp>
        <p:nvSpPr>
          <p:cNvPr id="3" name="灯片编号占位符 2">
            <a:extLst>
              <a:ext uri="{FF2B5EF4-FFF2-40B4-BE49-F238E27FC236}">
                <a16:creationId xmlns:a16="http://schemas.microsoft.com/office/drawing/2014/main" id="{6C50C5C5-C2F7-42B2-A337-697B39CC24C4}"/>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矩形 4">
            <a:extLst>
              <a:ext uri="{FF2B5EF4-FFF2-40B4-BE49-F238E27FC236}">
                <a16:creationId xmlns:a16="http://schemas.microsoft.com/office/drawing/2014/main" id="{10C6CFBF-D5E0-4AA3-B92F-B646588A667C}"/>
              </a:ext>
            </a:extLst>
          </p:cNvPr>
          <p:cNvSpPr/>
          <p:nvPr/>
        </p:nvSpPr>
        <p:spPr>
          <a:xfrm>
            <a:off x="1028212" y="6192461"/>
            <a:ext cx="9458632" cy="523220"/>
          </a:xfrm>
          <a:prstGeom prst="rect">
            <a:avLst/>
          </a:prstGeom>
        </p:spPr>
        <p:txBody>
          <a:bodyPr wrap="square">
            <a:spAutoFit/>
          </a:bodyPr>
          <a:lstStyle/>
          <a:p>
            <a:r>
              <a:rPr lang="en-US" altLang="zh-CN" sz="1400" dirty="0"/>
              <a:t>[9] </a:t>
            </a:r>
            <a:r>
              <a:rPr lang="en-US" altLang="zh-CN" sz="1400" dirty="0" err="1"/>
              <a:t>Ronghang</a:t>
            </a:r>
            <a:r>
              <a:rPr lang="en-US" altLang="zh-CN" sz="1400" dirty="0"/>
              <a:t> Hu, Jacob Andreas, Marcus Rohrbach, Trevor Darrell, and Kate </a:t>
            </a:r>
            <a:r>
              <a:rPr lang="en-US" altLang="zh-CN" sz="1400" dirty="0" err="1"/>
              <a:t>Saenko</a:t>
            </a:r>
            <a:r>
              <a:rPr lang="en-US" altLang="zh-CN" sz="1400" dirty="0"/>
              <a:t>. Learning to reason: End-to-end module networks for visual question answering. </a:t>
            </a:r>
            <a:endParaRPr lang="zh-CN" altLang="en-US" sz="1400" dirty="0"/>
          </a:p>
        </p:txBody>
      </p:sp>
    </p:spTree>
    <p:extLst>
      <p:ext uri="{BB962C8B-B14F-4D97-AF65-F5344CB8AC3E}">
        <p14:creationId xmlns:p14="http://schemas.microsoft.com/office/powerpoint/2010/main" val="357976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4E17F-DC0B-44B8-85E4-CAFD6A1E8E2F}"/>
              </a:ext>
            </a:extLst>
          </p:cNvPr>
          <p:cNvSpPr>
            <a:spLocks noGrp="1"/>
          </p:cNvSpPr>
          <p:nvPr>
            <p:ph type="title"/>
          </p:nvPr>
        </p:nvSpPr>
        <p:spPr>
          <a:xfrm>
            <a:off x="490518" y="0"/>
            <a:ext cx="10515600" cy="1325563"/>
          </a:xfrm>
        </p:spPr>
        <p:txBody>
          <a:bodyPr/>
          <a:lstStyle/>
          <a:p>
            <a:r>
              <a:rPr lang="en-US" altLang="zh-CN" dirty="0"/>
              <a:t>2.2.2 RNs</a:t>
            </a:r>
            <a:endParaRPr lang="zh-CN" altLang="en-US" dirty="0"/>
          </a:p>
        </p:txBody>
      </p:sp>
      <p:pic>
        <p:nvPicPr>
          <p:cNvPr id="4" name="内容占位符 3">
            <a:extLst>
              <a:ext uri="{FF2B5EF4-FFF2-40B4-BE49-F238E27FC236}">
                <a16:creationId xmlns:a16="http://schemas.microsoft.com/office/drawing/2014/main" id="{7D1ADAF6-A415-4118-A8BF-3E5CD2CFE7A2}"/>
              </a:ext>
            </a:extLst>
          </p:cNvPr>
          <p:cNvPicPr>
            <a:picLocks noGrp="1" noChangeAspect="1"/>
          </p:cNvPicPr>
          <p:nvPr>
            <p:ph idx="1"/>
          </p:nvPr>
        </p:nvPicPr>
        <p:blipFill>
          <a:blip r:embed="rId3"/>
          <a:stretch>
            <a:fillRect/>
          </a:stretch>
        </p:blipFill>
        <p:spPr>
          <a:xfrm>
            <a:off x="3372399" y="1630635"/>
            <a:ext cx="7136252" cy="3230675"/>
          </a:xfrm>
          <a:prstGeom prst="rect">
            <a:avLst/>
          </a:prstGeom>
        </p:spPr>
      </p:pic>
      <p:sp>
        <p:nvSpPr>
          <p:cNvPr id="3" name="灯片编号占位符 2">
            <a:extLst>
              <a:ext uri="{FF2B5EF4-FFF2-40B4-BE49-F238E27FC236}">
                <a16:creationId xmlns:a16="http://schemas.microsoft.com/office/drawing/2014/main" id="{103A9BB0-1E54-469B-87FB-668CBC1EAEB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矩形 4">
            <a:extLst>
              <a:ext uri="{FF2B5EF4-FFF2-40B4-BE49-F238E27FC236}">
                <a16:creationId xmlns:a16="http://schemas.microsoft.com/office/drawing/2014/main" id="{F692E582-1C9E-41C8-AC36-B5612A2F1900}"/>
              </a:ext>
            </a:extLst>
          </p:cNvPr>
          <p:cNvSpPr/>
          <p:nvPr/>
        </p:nvSpPr>
        <p:spPr>
          <a:xfrm>
            <a:off x="1146482" y="5969655"/>
            <a:ext cx="9203673" cy="523220"/>
          </a:xfrm>
          <a:prstGeom prst="rect">
            <a:avLst/>
          </a:prstGeom>
        </p:spPr>
        <p:txBody>
          <a:bodyPr wrap="square">
            <a:spAutoFit/>
          </a:bodyPr>
          <a:lstStyle/>
          <a:p>
            <a:r>
              <a:rPr lang="en-US" altLang="zh-CN" sz="1400" dirty="0"/>
              <a:t>[10] </a:t>
            </a:r>
            <a:r>
              <a:rPr lang="en-US" altLang="zh-CN" sz="1400" dirty="0" err="1"/>
              <a:t>A.Santoro,D.Raposo,D.G.Barrett,M.Malinowski</a:t>
            </a:r>
            <a:r>
              <a:rPr lang="en-US" altLang="zh-CN" sz="1400" dirty="0"/>
              <a:t>, R. </a:t>
            </a:r>
            <a:r>
              <a:rPr lang="en-US" altLang="zh-CN" sz="1400" dirty="0" err="1"/>
              <a:t>Pascanu</a:t>
            </a:r>
            <a:r>
              <a:rPr lang="en-US" altLang="zh-CN" sz="1400" dirty="0"/>
              <a:t>, P. Battaglia, and T. </a:t>
            </a:r>
            <a:r>
              <a:rPr lang="en-US" altLang="zh-CN" sz="1400" dirty="0" err="1"/>
              <a:t>Lillicrap</a:t>
            </a:r>
            <a:r>
              <a:rPr lang="en-US" altLang="zh-CN" sz="1400" dirty="0"/>
              <a:t>. A simple neural network module for relational reasoning. In Proceedings of Advances in Neural Information Processing Systems (NIPS), 2017</a:t>
            </a:r>
            <a:endParaRPr lang="zh-CN" altLang="en-US" sz="1400" dirty="0"/>
          </a:p>
        </p:txBody>
      </p:sp>
    </p:spTree>
    <p:extLst>
      <p:ext uri="{BB962C8B-B14F-4D97-AF65-F5344CB8AC3E}">
        <p14:creationId xmlns:p14="http://schemas.microsoft.com/office/powerpoint/2010/main" val="150126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85856-6BAD-4329-9DF0-13CC9836EF14}"/>
              </a:ext>
            </a:extLst>
          </p:cNvPr>
          <p:cNvSpPr>
            <a:spLocks noGrp="1"/>
          </p:cNvSpPr>
          <p:nvPr>
            <p:ph type="title"/>
          </p:nvPr>
        </p:nvSpPr>
        <p:spPr/>
        <p:txBody>
          <a:bodyPr/>
          <a:lstStyle/>
          <a:p>
            <a:r>
              <a:rPr lang="en-US" altLang="zh-CN" dirty="0"/>
              <a:t>2.3 Models using external knowledge bases </a:t>
            </a:r>
            <a:br>
              <a:rPr lang="en-US" altLang="zh-CN" dirty="0"/>
            </a:br>
            <a:endParaRPr lang="zh-CN" altLang="en-US" dirty="0"/>
          </a:p>
        </p:txBody>
      </p:sp>
      <p:pic>
        <p:nvPicPr>
          <p:cNvPr id="6" name="内容占位符 5">
            <a:extLst>
              <a:ext uri="{FF2B5EF4-FFF2-40B4-BE49-F238E27FC236}">
                <a16:creationId xmlns:a16="http://schemas.microsoft.com/office/drawing/2014/main" id="{E980806E-2F56-45D6-9B3F-3E427EA4400F}"/>
              </a:ext>
            </a:extLst>
          </p:cNvPr>
          <p:cNvPicPr>
            <a:picLocks noGrp="1" noChangeAspect="1"/>
          </p:cNvPicPr>
          <p:nvPr>
            <p:ph idx="1"/>
          </p:nvPr>
        </p:nvPicPr>
        <p:blipFill>
          <a:blip r:embed="rId3"/>
          <a:stretch>
            <a:fillRect/>
          </a:stretch>
        </p:blipFill>
        <p:spPr>
          <a:xfrm>
            <a:off x="526553" y="2466389"/>
            <a:ext cx="11283903" cy="2744928"/>
          </a:xfrm>
          <a:prstGeom prst="rect">
            <a:avLst/>
          </a:prstGeom>
        </p:spPr>
      </p:pic>
      <p:sp>
        <p:nvSpPr>
          <p:cNvPr id="3" name="灯片编号占位符 2">
            <a:extLst>
              <a:ext uri="{FF2B5EF4-FFF2-40B4-BE49-F238E27FC236}">
                <a16:creationId xmlns:a16="http://schemas.microsoft.com/office/drawing/2014/main" id="{15FE94EE-A750-44CC-8D82-37F1DFC3A13E}"/>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矩形 4">
            <a:extLst>
              <a:ext uri="{FF2B5EF4-FFF2-40B4-BE49-F238E27FC236}">
                <a16:creationId xmlns:a16="http://schemas.microsoft.com/office/drawing/2014/main" id="{BB90E797-6528-488A-B681-1F022D7C2AE7}"/>
              </a:ext>
            </a:extLst>
          </p:cNvPr>
          <p:cNvSpPr/>
          <p:nvPr/>
        </p:nvSpPr>
        <p:spPr>
          <a:xfrm>
            <a:off x="838200" y="5987018"/>
            <a:ext cx="5330305" cy="369332"/>
          </a:xfrm>
          <a:prstGeom prst="rect">
            <a:avLst/>
          </a:prstGeom>
        </p:spPr>
        <p:txBody>
          <a:bodyPr wrap="none">
            <a:spAutoFit/>
          </a:bodyPr>
          <a:lstStyle/>
          <a:p>
            <a:r>
              <a:rPr lang="en-US" altLang="zh-CN" dirty="0"/>
              <a:t>[11] Iterative Visual Reasoning Beyond Convolutions</a:t>
            </a:r>
            <a:endParaRPr lang="zh-CN" altLang="en-US" dirty="0"/>
          </a:p>
        </p:txBody>
      </p:sp>
    </p:spTree>
    <p:extLst>
      <p:ext uri="{BB962C8B-B14F-4D97-AF65-F5344CB8AC3E}">
        <p14:creationId xmlns:p14="http://schemas.microsoft.com/office/powerpoint/2010/main" val="949321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46406-384A-4B0E-AC61-D089FFB916FF}"/>
              </a:ext>
            </a:extLst>
          </p:cNvPr>
          <p:cNvSpPr>
            <a:spLocks noGrp="1"/>
          </p:cNvSpPr>
          <p:nvPr>
            <p:ph type="title"/>
          </p:nvPr>
        </p:nvSpPr>
        <p:spPr/>
        <p:txBody>
          <a:bodyPr/>
          <a:lstStyle/>
          <a:p>
            <a:r>
              <a:rPr lang="en-US" altLang="zh-CN" dirty="0"/>
              <a:t>3 How does Scene Graph generate</a:t>
            </a:r>
            <a:r>
              <a:rPr lang="zh-CN" altLang="en-US" dirty="0"/>
              <a:t>？</a:t>
            </a:r>
          </a:p>
        </p:txBody>
      </p:sp>
      <p:sp>
        <p:nvSpPr>
          <p:cNvPr id="3" name="内容占位符 2">
            <a:extLst>
              <a:ext uri="{FF2B5EF4-FFF2-40B4-BE49-F238E27FC236}">
                <a16:creationId xmlns:a16="http://schemas.microsoft.com/office/drawing/2014/main" id="{74FB6AFC-0239-45A9-9D64-D97782E362B7}"/>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2454C27-50AA-4B90-815A-2720FCA9400A}"/>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Tree>
    <p:extLst>
      <p:ext uri="{BB962C8B-B14F-4D97-AF65-F5344CB8AC3E}">
        <p14:creationId xmlns:p14="http://schemas.microsoft.com/office/powerpoint/2010/main" val="426150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63129-CE99-4665-9C92-291745093726}"/>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13EF2564-3210-4207-A40F-ABBE72BDECF6}"/>
              </a:ext>
            </a:extLst>
          </p:cNvPr>
          <p:cNvSpPr>
            <a:spLocks noGrp="1"/>
          </p:cNvSpPr>
          <p:nvPr>
            <p:ph idx="1"/>
          </p:nvPr>
        </p:nvSpPr>
        <p:spPr/>
        <p:txBody>
          <a:bodyPr>
            <a:normAutofit/>
          </a:bodyPr>
          <a:lstStyle/>
          <a:p>
            <a:r>
              <a:rPr lang="en-US" altLang="zh-CN" sz="4000" dirty="0"/>
              <a:t>Concept </a:t>
            </a:r>
          </a:p>
          <a:p>
            <a:r>
              <a:rPr lang="en-US" altLang="zh-CN" sz="4000" dirty="0"/>
              <a:t>Datasets</a:t>
            </a:r>
          </a:p>
          <a:p>
            <a:r>
              <a:rPr lang="en-US" altLang="zh-CN" sz="4000" dirty="0"/>
              <a:t>Approaches</a:t>
            </a:r>
          </a:p>
          <a:p>
            <a:r>
              <a:rPr lang="en-US" altLang="zh-CN" sz="4000" dirty="0"/>
              <a:t>Conclusion and future</a:t>
            </a:r>
          </a:p>
          <a:p>
            <a:endParaRPr lang="en-US" altLang="zh-CN" sz="4000" dirty="0"/>
          </a:p>
        </p:txBody>
      </p:sp>
      <p:sp>
        <p:nvSpPr>
          <p:cNvPr id="4" name="灯片编号占位符 3">
            <a:extLst>
              <a:ext uri="{FF2B5EF4-FFF2-40B4-BE49-F238E27FC236}">
                <a16:creationId xmlns:a16="http://schemas.microsoft.com/office/drawing/2014/main" id="{CF9EE03E-34CA-4065-B049-8ADB160788A5}"/>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962379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025BA-E4AB-4E0A-B45C-7D92F9A7CA49}"/>
              </a:ext>
            </a:extLst>
          </p:cNvPr>
          <p:cNvSpPr>
            <a:spLocks noGrp="1"/>
          </p:cNvSpPr>
          <p:nvPr>
            <p:ph type="title"/>
          </p:nvPr>
        </p:nvSpPr>
        <p:spPr/>
        <p:txBody>
          <a:bodyPr/>
          <a:lstStyle/>
          <a:p>
            <a:r>
              <a:rPr lang="en-US" altLang="zh-CN" dirty="0"/>
              <a:t>4 Conclusion and future</a:t>
            </a:r>
            <a:endParaRPr lang="zh-CN" altLang="en-US" dirty="0"/>
          </a:p>
        </p:txBody>
      </p:sp>
      <p:sp>
        <p:nvSpPr>
          <p:cNvPr id="3" name="内容占位符 2">
            <a:extLst>
              <a:ext uri="{FF2B5EF4-FFF2-40B4-BE49-F238E27FC236}">
                <a16:creationId xmlns:a16="http://schemas.microsoft.com/office/drawing/2014/main" id="{C108D2BA-ED4A-49C4-924B-71BDF3BF1352}"/>
              </a:ext>
            </a:extLst>
          </p:cNvPr>
          <p:cNvSpPr>
            <a:spLocks noGrp="1"/>
          </p:cNvSpPr>
          <p:nvPr>
            <p:ph idx="1"/>
          </p:nvPr>
        </p:nvSpPr>
        <p:spPr/>
        <p:txBody>
          <a:bodyPr/>
          <a:lstStyle/>
          <a:p>
            <a:r>
              <a:rPr lang="en-US" altLang="zh-CN" sz="3600" dirty="0"/>
              <a:t>Conclusion</a:t>
            </a:r>
          </a:p>
          <a:p>
            <a:r>
              <a:rPr lang="en-US" altLang="zh-CN" sz="3600" dirty="0"/>
              <a:t>Future Challenges</a:t>
            </a:r>
          </a:p>
          <a:p>
            <a:pPr lvl="1"/>
            <a:r>
              <a:rPr lang="en-US" altLang="zh-CN" sz="3200" dirty="0"/>
              <a:t>Compositional reasoning without supervision</a:t>
            </a:r>
          </a:p>
          <a:p>
            <a:pPr lvl="1"/>
            <a:r>
              <a:rPr lang="en-US" altLang="zh-CN" sz="3200" dirty="0"/>
              <a:t>Learn new reasoning skills</a:t>
            </a:r>
          </a:p>
          <a:p>
            <a:pPr lvl="1"/>
            <a:r>
              <a:rPr lang="en-US" altLang="zh-CN" sz="3200" dirty="0"/>
              <a:t>Generalize to real data </a:t>
            </a:r>
          </a:p>
          <a:p>
            <a:pPr lvl="1"/>
            <a:endParaRPr lang="en-US" altLang="zh-CN" sz="3200" u="sng" dirty="0"/>
          </a:p>
        </p:txBody>
      </p:sp>
      <p:sp>
        <p:nvSpPr>
          <p:cNvPr id="4" name="灯片编号占位符 3">
            <a:extLst>
              <a:ext uri="{FF2B5EF4-FFF2-40B4-BE49-F238E27FC236}">
                <a16:creationId xmlns:a16="http://schemas.microsoft.com/office/drawing/2014/main" id="{D7B534E1-57BA-4253-A743-D338C61D1BD8}"/>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0058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E16AF-FAF7-4E65-8FC0-230D32082011}"/>
              </a:ext>
            </a:extLst>
          </p:cNvPr>
          <p:cNvSpPr>
            <a:spLocks noGrp="1"/>
          </p:cNvSpPr>
          <p:nvPr>
            <p:ph type="title"/>
          </p:nvPr>
        </p:nvSpPr>
        <p:spPr/>
        <p:txBody>
          <a:bodyPr/>
          <a:lstStyle/>
          <a:p>
            <a:r>
              <a:rPr lang="en-US" altLang="zh-CN" dirty="0"/>
              <a:t>Concept</a:t>
            </a:r>
            <a:br>
              <a:rPr lang="en-US" altLang="zh-CN" dirty="0"/>
            </a:br>
            <a:endParaRPr lang="zh-CN" altLang="en-US" dirty="0"/>
          </a:p>
        </p:txBody>
      </p:sp>
      <p:pic>
        <p:nvPicPr>
          <p:cNvPr id="13" name="内容占位符 12">
            <a:extLst>
              <a:ext uri="{FF2B5EF4-FFF2-40B4-BE49-F238E27FC236}">
                <a16:creationId xmlns:a16="http://schemas.microsoft.com/office/drawing/2014/main" id="{689C6E0E-0500-4ED2-96AD-5FB471CF66DD}"/>
              </a:ext>
            </a:extLst>
          </p:cNvPr>
          <p:cNvPicPr>
            <a:picLocks noGrp="1" noChangeAspect="1"/>
          </p:cNvPicPr>
          <p:nvPr>
            <p:ph idx="1"/>
          </p:nvPr>
        </p:nvPicPr>
        <p:blipFill>
          <a:blip r:embed="rId3"/>
          <a:stretch>
            <a:fillRect/>
          </a:stretch>
        </p:blipFill>
        <p:spPr>
          <a:xfrm>
            <a:off x="4634044" y="1352314"/>
            <a:ext cx="7110418" cy="3996055"/>
          </a:xfrm>
        </p:spPr>
      </p:pic>
      <p:sp>
        <p:nvSpPr>
          <p:cNvPr id="15" name="矩形 14">
            <a:extLst>
              <a:ext uri="{FF2B5EF4-FFF2-40B4-BE49-F238E27FC236}">
                <a16:creationId xmlns:a16="http://schemas.microsoft.com/office/drawing/2014/main" id="{49862825-64ED-42A0-A813-65CC8EB5A5F7}"/>
              </a:ext>
            </a:extLst>
          </p:cNvPr>
          <p:cNvSpPr/>
          <p:nvPr/>
        </p:nvSpPr>
        <p:spPr>
          <a:xfrm>
            <a:off x="838200" y="1656710"/>
            <a:ext cx="2552302" cy="584775"/>
          </a:xfrm>
          <a:prstGeom prst="rect">
            <a:avLst/>
          </a:prstGeom>
        </p:spPr>
        <p:txBody>
          <a:bodyPr wrap="none">
            <a:spAutoFit/>
          </a:bodyPr>
          <a:lstStyle/>
          <a:p>
            <a:r>
              <a:rPr lang="en-US" altLang="zh-CN" sz="3200" dirty="0">
                <a:latin typeface="+mj-lt"/>
                <a:ea typeface="+mj-ea"/>
                <a:cs typeface="+mj-cs"/>
              </a:rPr>
              <a:t>VQA Example</a:t>
            </a:r>
            <a:endParaRPr lang="zh-CN" altLang="en-US" sz="3200" dirty="0">
              <a:latin typeface="+mj-lt"/>
              <a:ea typeface="+mj-ea"/>
              <a:cs typeface="+mj-cs"/>
            </a:endParaRPr>
          </a:p>
        </p:txBody>
      </p:sp>
      <p:sp>
        <p:nvSpPr>
          <p:cNvPr id="3" name="矩形 2">
            <a:extLst>
              <a:ext uri="{FF2B5EF4-FFF2-40B4-BE49-F238E27FC236}">
                <a16:creationId xmlns:a16="http://schemas.microsoft.com/office/drawing/2014/main" id="{CD4EC1C8-634F-48CD-B575-9FF3EAD06744}"/>
              </a:ext>
            </a:extLst>
          </p:cNvPr>
          <p:cNvSpPr/>
          <p:nvPr/>
        </p:nvSpPr>
        <p:spPr>
          <a:xfrm>
            <a:off x="838201" y="6202461"/>
            <a:ext cx="10515599" cy="307777"/>
          </a:xfrm>
          <a:prstGeom prst="rect">
            <a:avLst/>
          </a:prstGeom>
        </p:spPr>
        <p:txBody>
          <a:bodyPr wrap="square">
            <a:spAutoFit/>
          </a:bodyPr>
          <a:lstStyle/>
          <a:p>
            <a:r>
              <a:rPr lang="zh-CN" altLang="en-US" sz="1400" dirty="0"/>
              <a:t>[</a:t>
            </a:r>
            <a:r>
              <a:rPr lang="en-US" altLang="zh-CN" sz="1400" dirty="0"/>
              <a:t>1</a:t>
            </a:r>
            <a:r>
              <a:rPr lang="zh-CN" altLang="en-US" sz="1400" dirty="0"/>
              <a:t>] S. Antol, A. Agrawal, J. Lu, M. Mitchell, D. Batra, C. Zitnick, and D. Parikh. VQA: Visual question answering. In ICCV, 2015. </a:t>
            </a:r>
          </a:p>
        </p:txBody>
      </p:sp>
      <p:sp>
        <p:nvSpPr>
          <p:cNvPr id="4" name="灯片编号占位符 3">
            <a:extLst>
              <a:ext uri="{FF2B5EF4-FFF2-40B4-BE49-F238E27FC236}">
                <a16:creationId xmlns:a16="http://schemas.microsoft.com/office/drawing/2014/main" id="{FAAE4D7D-EFC6-4BDA-8434-82DD344C6B3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86986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DA32A-310E-4A34-8934-A5E663307287}"/>
              </a:ext>
            </a:extLst>
          </p:cNvPr>
          <p:cNvSpPr>
            <a:spLocks noGrp="1"/>
          </p:cNvSpPr>
          <p:nvPr>
            <p:ph type="title"/>
          </p:nvPr>
        </p:nvSpPr>
        <p:spPr/>
        <p:txBody>
          <a:bodyPr/>
          <a:lstStyle/>
          <a:p>
            <a:r>
              <a:rPr lang="en-US" altLang="zh-CN" dirty="0"/>
              <a:t>Concept</a:t>
            </a:r>
            <a:endParaRPr lang="zh-CN" altLang="en-US" dirty="0"/>
          </a:p>
        </p:txBody>
      </p:sp>
      <p:pic>
        <p:nvPicPr>
          <p:cNvPr id="7" name="Picture 2" descr="640?wx_fmt=png">
            <a:extLst>
              <a:ext uri="{FF2B5EF4-FFF2-40B4-BE49-F238E27FC236}">
                <a16:creationId xmlns:a16="http://schemas.microsoft.com/office/drawing/2014/main" id="{05019CCF-C52D-4A89-85F3-70C64B364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032" y="268495"/>
            <a:ext cx="4028768" cy="5337607"/>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4">
            <a:extLst>
              <a:ext uri="{FF2B5EF4-FFF2-40B4-BE49-F238E27FC236}">
                <a16:creationId xmlns:a16="http://schemas.microsoft.com/office/drawing/2014/main" id="{D06AF235-2CD3-4584-8CF4-85B3AEF4B0D2}"/>
              </a:ext>
            </a:extLst>
          </p:cNvPr>
          <p:cNvPicPr>
            <a:picLocks noGrp="1" noChangeAspect="1"/>
          </p:cNvPicPr>
          <p:nvPr>
            <p:ph idx="1"/>
          </p:nvPr>
        </p:nvPicPr>
        <p:blipFill>
          <a:blip r:embed="rId4"/>
          <a:stretch>
            <a:fillRect/>
          </a:stretch>
        </p:blipFill>
        <p:spPr>
          <a:xfrm>
            <a:off x="838200" y="1891407"/>
            <a:ext cx="5715000" cy="3924300"/>
          </a:xfrm>
          <a:prstGeom prst="rect">
            <a:avLst/>
          </a:prstGeom>
        </p:spPr>
      </p:pic>
      <p:sp>
        <p:nvSpPr>
          <p:cNvPr id="6" name="矩形 5">
            <a:extLst>
              <a:ext uri="{FF2B5EF4-FFF2-40B4-BE49-F238E27FC236}">
                <a16:creationId xmlns:a16="http://schemas.microsoft.com/office/drawing/2014/main" id="{B7657B98-AB4E-420E-BAE9-EE84DCC35F5D}"/>
              </a:ext>
            </a:extLst>
          </p:cNvPr>
          <p:cNvSpPr/>
          <p:nvPr/>
        </p:nvSpPr>
        <p:spPr>
          <a:xfrm>
            <a:off x="838200" y="1417986"/>
            <a:ext cx="6288901" cy="584775"/>
          </a:xfrm>
          <a:prstGeom prst="rect">
            <a:avLst/>
          </a:prstGeom>
        </p:spPr>
        <p:txBody>
          <a:bodyPr wrap="square">
            <a:spAutoFit/>
          </a:bodyPr>
          <a:lstStyle/>
          <a:p>
            <a:r>
              <a:rPr lang="en-US" altLang="zh-CN" sz="3200" dirty="0">
                <a:latin typeface="+mj-lt"/>
                <a:ea typeface="+mj-ea"/>
                <a:cs typeface="+mj-cs"/>
              </a:rPr>
              <a:t>Visual Reasoning Example</a:t>
            </a:r>
            <a:endParaRPr lang="zh-CN" altLang="en-US" sz="3200" dirty="0">
              <a:latin typeface="+mj-lt"/>
              <a:ea typeface="+mj-ea"/>
              <a:cs typeface="+mj-cs"/>
            </a:endParaRPr>
          </a:p>
        </p:txBody>
      </p:sp>
      <p:sp>
        <p:nvSpPr>
          <p:cNvPr id="3" name="矩形 2">
            <a:extLst>
              <a:ext uri="{FF2B5EF4-FFF2-40B4-BE49-F238E27FC236}">
                <a16:creationId xmlns:a16="http://schemas.microsoft.com/office/drawing/2014/main" id="{0CFA474B-675F-47EA-A57D-967CEF329E65}"/>
              </a:ext>
            </a:extLst>
          </p:cNvPr>
          <p:cNvSpPr/>
          <p:nvPr/>
        </p:nvSpPr>
        <p:spPr>
          <a:xfrm>
            <a:off x="242687" y="5914995"/>
            <a:ext cx="6096000" cy="738664"/>
          </a:xfrm>
          <a:prstGeom prst="rect">
            <a:avLst/>
          </a:prstGeom>
        </p:spPr>
        <p:txBody>
          <a:bodyPr>
            <a:spAutoFit/>
          </a:bodyPr>
          <a:lstStyle/>
          <a:p>
            <a:r>
              <a:rPr lang="zh-CN" altLang="en-US" sz="1400" dirty="0"/>
              <a:t>[</a:t>
            </a:r>
            <a:r>
              <a:rPr lang="en-US" altLang="zh-CN" sz="1400" dirty="0"/>
              <a:t>2</a:t>
            </a:r>
            <a:r>
              <a:rPr lang="zh-CN" altLang="en-US" sz="1400" dirty="0"/>
              <a:t>] </a:t>
            </a:r>
            <a:r>
              <a:rPr lang="en-US" altLang="zh-CN" sz="1400" dirty="0"/>
              <a:t>J. Johnson, B. Hariharan, L. van der </a:t>
            </a:r>
            <a:r>
              <a:rPr lang="en-US" altLang="zh-CN" sz="1400" dirty="0" err="1"/>
              <a:t>Maaten</a:t>
            </a:r>
            <a:r>
              <a:rPr lang="en-US" altLang="zh-CN" sz="1400" dirty="0"/>
              <a:t>, L. Fei-Fei, C. L. </a:t>
            </a:r>
            <a:r>
              <a:rPr lang="en-US" altLang="zh-CN" sz="1400" dirty="0" err="1"/>
              <a:t>Zitnick</a:t>
            </a:r>
            <a:r>
              <a:rPr lang="en-US" altLang="zh-CN" sz="1400" dirty="0"/>
              <a:t>, and R. B. </a:t>
            </a:r>
            <a:r>
              <a:rPr lang="en-US" altLang="zh-CN" sz="1400" dirty="0" err="1"/>
              <a:t>Girshick</a:t>
            </a:r>
            <a:r>
              <a:rPr lang="en-US" altLang="zh-CN" sz="1400" dirty="0"/>
              <a:t>. CLEVR: A diagnostic dataset for compositional language and elementary visual reasoning. </a:t>
            </a:r>
            <a:r>
              <a:rPr lang="en-US" altLang="zh-CN" sz="1400" dirty="0" err="1"/>
              <a:t>CoRR</a:t>
            </a:r>
            <a:r>
              <a:rPr lang="en-US" altLang="zh-CN" sz="1400" dirty="0"/>
              <a:t>, abs/1612.06890, 2016. </a:t>
            </a:r>
            <a:endParaRPr lang="zh-CN" altLang="en-US" sz="1400" dirty="0"/>
          </a:p>
        </p:txBody>
      </p:sp>
      <p:sp>
        <p:nvSpPr>
          <p:cNvPr id="5" name="矩形 4">
            <a:extLst>
              <a:ext uri="{FF2B5EF4-FFF2-40B4-BE49-F238E27FC236}">
                <a16:creationId xmlns:a16="http://schemas.microsoft.com/office/drawing/2014/main" id="{5E86F5DF-B421-4F56-BF5B-0FE6E8BD8927}"/>
              </a:ext>
            </a:extLst>
          </p:cNvPr>
          <p:cNvSpPr/>
          <p:nvPr/>
        </p:nvSpPr>
        <p:spPr>
          <a:xfrm>
            <a:off x="6894676" y="5914995"/>
            <a:ext cx="5297324" cy="523220"/>
          </a:xfrm>
          <a:prstGeom prst="rect">
            <a:avLst/>
          </a:prstGeom>
        </p:spPr>
        <p:txBody>
          <a:bodyPr wrap="square">
            <a:spAutoFit/>
          </a:bodyPr>
          <a:lstStyle/>
          <a:p>
            <a:r>
              <a:rPr lang="en-US" altLang="zh-CN" sz="1400" dirty="0"/>
              <a:t>[3] Chen X , Li L J , Fei-Fei L , et al. Iterative Visual Reasoning Beyond Convolutions. In CVPR,</a:t>
            </a:r>
            <a:r>
              <a:rPr lang="zh-CN" altLang="en-US" sz="1400" dirty="0"/>
              <a:t> </a:t>
            </a:r>
            <a:r>
              <a:rPr lang="en-US" altLang="zh-CN" sz="1400" dirty="0"/>
              <a:t>2018</a:t>
            </a:r>
            <a:endParaRPr lang="zh-CN" altLang="en-US" sz="1400" dirty="0"/>
          </a:p>
        </p:txBody>
      </p:sp>
      <p:sp>
        <p:nvSpPr>
          <p:cNvPr id="9" name="灯片编号占位符 8">
            <a:extLst>
              <a:ext uri="{FF2B5EF4-FFF2-40B4-BE49-F238E27FC236}">
                <a16:creationId xmlns:a16="http://schemas.microsoft.com/office/drawing/2014/main" id="{86F7AA97-4C50-4909-8FC6-ACEA7B80FF4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41529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63129-CE99-4665-9C92-291745093726}"/>
              </a:ext>
            </a:extLst>
          </p:cNvPr>
          <p:cNvSpPr>
            <a:spLocks noGrp="1"/>
          </p:cNvSpPr>
          <p:nvPr>
            <p:ph type="title"/>
          </p:nvPr>
        </p:nvSpPr>
        <p:spPr/>
        <p:txBody>
          <a:bodyPr/>
          <a:lstStyle/>
          <a:p>
            <a:r>
              <a:rPr lang="en-US" altLang="zh-CN" dirty="0"/>
              <a:t>1 Datasets</a:t>
            </a:r>
            <a:endParaRPr lang="zh-CN" altLang="en-US" dirty="0"/>
          </a:p>
        </p:txBody>
      </p:sp>
      <p:sp>
        <p:nvSpPr>
          <p:cNvPr id="3" name="内容占位符 2">
            <a:extLst>
              <a:ext uri="{FF2B5EF4-FFF2-40B4-BE49-F238E27FC236}">
                <a16:creationId xmlns:a16="http://schemas.microsoft.com/office/drawing/2014/main" id="{13EF2564-3210-4207-A40F-ABBE72BDECF6}"/>
              </a:ext>
            </a:extLst>
          </p:cNvPr>
          <p:cNvSpPr>
            <a:spLocks noGrp="1"/>
          </p:cNvSpPr>
          <p:nvPr>
            <p:ph idx="1"/>
          </p:nvPr>
        </p:nvSpPr>
        <p:spPr/>
        <p:txBody>
          <a:bodyPr/>
          <a:lstStyle/>
          <a:p>
            <a:r>
              <a:rPr lang="en-US" altLang="zh-CN" sz="4000" dirty="0"/>
              <a:t>1.1 Datasets</a:t>
            </a:r>
            <a:r>
              <a:rPr lang="zh-CN" altLang="en-US" sz="4000" dirty="0"/>
              <a:t> </a:t>
            </a:r>
            <a:r>
              <a:rPr lang="en-US" altLang="zh-CN" sz="4000" dirty="0"/>
              <a:t>of synthetic images</a:t>
            </a:r>
          </a:p>
          <a:p>
            <a:r>
              <a:rPr lang="en-US" altLang="zh-CN" sz="4000" dirty="0"/>
              <a:t>1.2 Datasets</a:t>
            </a:r>
            <a:r>
              <a:rPr lang="zh-CN" altLang="en-US" sz="4000" dirty="0"/>
              <a:t> </a:t>
            </a:r>
            <a:r>
              <a:rPr lang="en-US" altLang="zh-CN" sz="4000" dirty="0"/>
              <a:t>of natural images</a:t>
            </a:r>
          </a:p>
          <a:p>
            <a:r>
              <a:rPr lang="en-US" altLang="zh-CN" sz="4000" dirty="0"/>
              <a:t>1.3 Knowledge base-enhanced datasets</a:t>
            </a:r>
          </a:p>
          <a:p>
            <a:endParaRPr lang="en-US" altLang="zh-CN" sz="4000" dirty="0"/>
          </a:p>
          <a:p>
            <a:endParaRPr lang="en-US" altLang="zh-CN" sz="4000" dirty="0"/>
          </a:p>
          <a:p>
            <a:endParaRPr lang="en-US" altLang="zh-CN" sz="4000" dirty="0"/>
          </a:p>
        </p:txBody>
      </p:sp>
      <p:sp>
        <p:nvSpPr>
          <p:cNvPr id="4" name="灯片编号占位符 3">
            <a:extLst>
              <a:ext uri="{FF2B5EF4-FFF2-40B4-BE49-F238E27FC236}">
                <a16:creationId xmlns:a16="http://schemas.microsoft.com/office/drawing/2014/main" id="{36844B5E-C08A-4536-94EE-A10D286E2AA7}"/>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12904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714E5-3F1D-417F-B658-6CFAE910AB7E}"/>
              </a:ext>
            </a:extLst>
          </p:cNvPr>
          <p:cNvSpPr>
            <a:spLocks noGrp="1"/>
          </p:cNvSpPr>
          <p:nvPr>
            <p:ph type="title"/>
          </p:nvPr>
        </p:nvSpPr>
        <p:spPr>
          <a:xfrm>
            <a:off x="1392572" y="225679"/>
            <a:ext cx="9603275" cy="1049235"/>
          </a:xfrm>
        </p:spPr>
        <p:txBody>
          <a:bodyPr>
            <a:normAutofit fontScale="90000"/>
          </a:bodyPr>
          <a:lstStyle/>
          <a:p>
            <a:r>
              <a:rPr lang="en-US" altLang="zh-CN" dirty="0"/>
              <a:t>Chart 1</a:t>
            </a:r>
            <a:br>
              <a:rPr lang="en-US" altLang="zh-CN" dirty="0"/>
            </a:br>
            <a:endParaRPr lang="zh-CN" altLang="en-US" dirty="0"/>
          </a:p>
        </p:txBody>
      </p:sp>
      <p:graphicFrame>
        <p:nvGraphicFramePr>
          <p:cNvPr id="7" name="内容占位符 6">
            <a:extLst>
              <a:ext uri="{FF2B5EF4-FFF2-40B4-BE49-F238E27FC236}">
                <a16:creationId xmlns:a16="http://schemas.microsoft.com/office/drawing/2014/main" id="{7E8C3ACB-36E4-4C9D-AC2C-044A3B3CEF11}"/>
              </a:ext>
            </a:extLst>
          </p:cNvPr>
          <p:cNvGraphicFramePr>
            <a:graphicFrameLocks noGrp="1"/>
          </p:cNvGraphicFramePr>
          <p:nvPr>
            <p:ph idx="1"/>
            <p:extLst>
              <p:ext uri="{D42A27DB-BD31-4B8C-83A1-F6EECF244321}">
                <p14:modId xmlns:p14="http://schemas.microsoft.com/office/powerpoint/2010/main" val="2555344108"/>
              </p:ext>
            </p:extLst>
          </p:nvPr>
        </p:nvGraphicFramePr>
        <p:xfrm>
          <a:off x="1196153" y="920652"/>
          <a:ext cx="9013069" cy="5040463"/>
        </p:xfrm>
        <a:graphic>
          <a:graphicData uri="http://schemas.openxmlformats.org/drawingml/2006/table">
            <a:tbl>
              <a:tblPr firstRow="1" bandRow="1">
                <a:tableStyleId>{93296810-A885-4BE3-A3E7-6D5BEEA58F35}</a:tableStyleId>
              </a:tblPr>
              <a:tblGrid>
                <a:gridCol w="1186291">
                  <a:extLst>
                    <a:ext uri="{9D8B030D-6E8A-4147-A177-3AD203B41FA5}">
                      <a16:colId xmlns:a16="http://schemas.microsoft.com/office/drawing/2014/main" val="1746230196"/>
                    </a:ext>
                  </a:extLst>
                </a:gridCol>
                <a:gridCol w="1365369">
                  <a:extLst>
                    <a:ext uri="{9D8B030D-6E8A-4147-A177-3AD203B41FA5}">
                      <a16:colId xmlns:a16="http://schemas.microsoft.com/office/drawing/2014/main" val="2240176983"/>
                    </a:ext>
                  </a:extLst>
                </a:gridCol>
                <a:gridCol w="1365369">
                  <a:extLst>
                    <a:ext uri="{9D8B030D-6E8A-4147-A177-3AD203B41FA5}">
                      <a16:colId xmlns:a16="http://schemas.microsoft.com/office/drawing/2014/main" val="1827962845"/>
                    </a:ext>
                  </a:extLst>
                </a:gridCol>
                <a:gridCol w="1931425">
                  <a:extLst>
                    <a:ext uri="{9D8B030D-6E8A-4147-A177-3AD203B41FA5}">
                      <a16:colId xmlns:a16="http://schemas.microsoft.com/office/drawing/2014/main" val="1136821354"/>
                    </a:ext>
                  </a:extLst>
                </a:gridCol>
                <a:gridCol w="1406544">
                  <a:extLst>
                    <a:ext uri="{9D8B030D-6E8A-4147-A177-3AD203B41FA5}">
                      <a16:colId xmlns:a16="http://schemas.microsoft.com/office/drawing/2014/main" val="2471568335"/>
                    </a:ext>
                  </a:extLst>
                </a:gridCol>
                <a:gridCol w="1758071">
                  <a:extLst>
                    <a:ext uri="{9D8B030D-6E8A-4147-A177-3AD203B41FA5}">
                      <a16:colId xmlns:a16="http://schemas.microsoft.com/office/drawing/2014/main" val="2907071053"/>
                    </a:ext>
                  </a:extLst>
                </a:gridCol>
              </a:tblGrid>
              <a:tr h="798793">
                <a:tc>
                  <a:txBody>
                    <a:bodyPr/>
                    <a:lstStyle/>
                    <a:p>
                      <a:r>
                        <a:rPr lang="en-US" altLang="zh-CN" dirty="0"/>
                        <a:t>Dataset</a:t>
                      </a:r>
                      <a:endParaRPr lang="zh-CN" altLang="en-US" dirty="0"/>
                    </a:p>
                  </a:txBody>
                  <a:tcPr/>
                </a:tc>
                <a:tc>
                  <a:txBody>
                    <a:bodyPr/>
                    <a:lstStyle/>
                    <a:p>
                      <a:r>
                        <a:rPr lang="en-US" altLang="zh-CN" dirty="0"/>
                        <a:t>Num of images</a:t>
                      </a:r>
                      <a:endParaRPr lang="zh-CN" altLang="en-US" dirty="0"/>
                    </a:p>
                  </a:txBody>
                  <a:tcPr/>
                </a:tc>
                <a:tc>
                  <a:txBody>
                    <a:bodyPr/>
                    <a:lstStyle/>
                    <a:p>
                      <a:r>
                        <a:rPr lang="en-US" altLang="zh-CN" dirty="0"/>
                        <a:t>Num of questions</a:t>
                      </a:r>
                      <a:endParaRPr lang="zh-CN" altLang="en-US" dirty="0"/>
                    </a:p>
                  </a:txBody>
                  <a:tcPr/>
                </a:tc>
                <a:tc>
                  <a:txBody>
                    <a:bodyPr/>
                    <a:lstStyle/>
                    <a:p>
                      <a:r>
                        <a:rPr lang="zh-CN" altLang="zh-CN" sz="1800" b="1" kern="1200" dirty="0">
                          <a:solidFill>
                            <a:schemeClr val="lt1"/>
                          </a:solidFill>
                          <a:effectLst/>
                          <a:latin typeface="+mn-lt"/>
                          <a:ea typeface="+mn-ea"/>
                          <a:cs typeface="+mn-cs"/>
                        </a:rPr>
                        <a:t>Avg.questions per</a:t>
                      </a:r>
                      <a:r>
                        <a:rPr lang="en-US" altLang="zh-CN" sz="1800" b="1" kern="1200" dirty="0">
                          <a:solidFill>
                            <a:schemeClr val="lt1"/>
                          </a:solidFill>
                          <a:effectLst/>
                          <a:latin typeface="+mn-lt"/>
                          <a:ea typeface="+mn-ea"/>
                          <a:cs typeface="+mn-cs"/>
                        </a:rPr>
                        <a:t> </a:t>
                      </a:r>
                      <a:r>
                        <a:rPr lang="zh-CN" altLang="zh-CN" sz="1800" b="1" kern="1200" dirty="0">
                          <a:solidFill>
                            <a:schemeClr val="lt1"/>
                          </a:solidFill>
                          <a:effectLst/>
                          <a:latin typeface="+mn-lt"/>
                          <a:ea typeface="+mn-ea"/>
                          <a:cs typeface="+mn-cs"/>
                        </a:rPr>
                        <a:t>image</a:t>
                      </a:r>
                    </a:p>
                  </a:txBody>
                  <a:tcPr/>
                </a:tc>
                <a:tc>
                  <a:txBody>
                    <a:bodyPr/>
                    <a:lstStyle/>
                    <a:p>
                      <a:r>
                        <a:rPr lang="en-US" altLang="zh-CN" sz="1800" b="1" kern="1200" dirty="0">
                          <a:solidFill>
                            <a:schemeClr val="lt1"/>
                          </a:solidFill>
                          <a:effectLst/>
                          <a:latin typeface="+mn-lt"/>
                          <a:ea typeface="+mn-ea"/>
                          <a:cs typeface="+mn-cs"/>
                        </a:rPr>
                        <a:t>Type </a:t>
                      </a:r>
                      <a:r>
                        <a:rPr lang="x-none" altLang="zh-CN" sz="1800" b="1" kern="1200" dirty="0">
                          <a:solidFill>
                            <a:schemeClr val="lt1"/>
                          </a:solidFill>
                          <a:effectLst/>
                          <a:latin typeface="+mn-lt"/>
                          <a:ea typeface="+mn-ea"/>
                          <a:cs typeface="+mn-cs"/>
                        </a:rPr>
                        <a:t>of images</a:t>
                      </a:r>
                      <a:endParaRPr lang="zh-CN" altLang="en-US" dirty="0"/>
                    </a:p>
                  </a:txBody>
                  <a:tcPr/>
                </a:tc>
                <a:tc>
                  <a:txBody>
                    <a:bodyPr/>
                    <a:lstStyle/>
                    <a:p>
                      <a:r>
                        <a:rPr lang="en-US" altLang="zh-CN" dirty="0"/>
                        <a:t>Source of images</a:t>
                      </a:r>
                      <a:endParaRPr lang="zh-CN" altLang="en-US" dirty="0"/>
                    </a:p>
                  </a:txBody>
                  <a:tcPr/>
                </a:tc>
                <a:extLst>
                  <a:ext uri="{0D108BD9-81ED-4DB2-BD59-A6C34878D82A}">
                    <a16:rowId xmlns:a16="http://schemas.microsoft.com/office/drawing/2014/main" val="3471787109"/>
                  </a:ext>
                </a:extLst>
              </a:tr>
              <a:tr h="358493">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CLEVR</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100,000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853,554</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8.5</a:t>
                      </a:r>
                    </a:p>
                  </a:txBody>
                  <a:tcPr marL="50800" marR="50800" marT="50800" marB="50800"/>
                </a:tc>
                <a:tc>
                  <a:txBody>
                    <a:bodyPr/>
                    <a:lstStyle/>
                    <a:p>
                      <a:pPr marL="0" marR="0" algn="l" defTabSz="914400" rtl="0" eaLnBrk="1" fontAlgn="t" latinLnBrk="0" hangingPunct="1">
                        <a:spcBef>
                          <a:spcPts val="0"/>
                        </a:spcBef>
                        <a:spcAft>
                          <a:spcPts val="0"/>
                        </a:spcAft>
                      </a:pPr>
                      <a:r>
                        <a:rPr lang="x-none" sz="1600" kern="1200">
                          <a:solidFill>
                            <a:schemeClr val="dk1"/>
                          </a:solidFill>
                          <a:effectLst/>
                          <a:ea typeface="Cambria Math" panose="02040503050406030204" pitchFamily="18" charset="0"/>
                          <a:cs typeface="+mn-cs"/>
                        </a:rPr>
                        <a:t>synthetic</a:t>
                      </a:r>
                    </a:p>
                  </a:txBody>
                  <a:tcPr marL="50800" marR="50800" marT="50800" marB="50800"/>
                </a:tc>
                <a:tc>
                  <a:txBody>
                    <a:bodyPr/>
                    <a:lstStyle/>
                    <a:p>
                      <a:pPr marL="0" marR="0" algn="l" defTabSz="914400" rtl="0" eaLnBrk="1" fontAlgn="t" latinLnBrk="0" hangingPunct="1">
                        <a:spcBef>
                          <a:spcPts val="0"/>
                        </a:spcBef>
                        <a:spcAft>
                          <a:spcPts val="0"/>
                        </a:spcAft>
                      </a:pPr>
                      <a:endParaRPr lang="x-none" sz="1600" kern="1200" dirty="0">
                        <a:solidFill>
                          <a:schemeClr val="dk1"/>
                        </a:solidFill>
                        <a:effectLst/>
                        <a:ea typeface="Cambria Math" panose="02040503050406030204" pitchFamily="18" charset="0"/>
                        <a:cs typeface="+mn-cs"/>
                      </a:endParaRPr>
                    </a:p>
                  </a:txBody>
                  <a:tcPr marL="50800" marR="50800" marT="50800" marB="50800"/>
                </a:tc>
                <a:extLst>
                  <a:ext uri="{0D108BD9-81ED-4DB2-BD59-A6C34878D82A}">
                    <a16:rowId xmlns:a16="http://schemas.microsoft.com/office/drawing/2014/main" val="392181930"/>
                  </a:ext>
                </a:extLst>
              </a:tr>
              <a:tr h="358493">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FigureQA</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100,000 </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1,300,000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13</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synthetic</a:t>
                      </a:r>
                    </a:p>
                  </a:txBody>
                  <a:tcPr marL="50800" marR="50800" marT="50800" marB="50800"/>
                </a:tc>
                <a:tc>
                  <a:txBody>
                    <a:bodyPr/>
                    <a:lstStyle/>
                    <a:p>
                      <a:pPr marL="0" marR="0" algn="l" defTabSz="914400" rtl="0" eaLnBrk="1" fontAlgn="t" latinLnBrk="0" hangingPunct="1">
                        <a:spcBef>
                          <a:spcPts val="0"/>
                        </a:spcBef>
                        <a:spcAft>
                          <a:spcPts val="0"/>
                        </a:spcAft>
                      </a:pPr>
                      <a:endParaRPr lang="en-US" sz="1600" kern="1200" dirty="0">
                        <a:solidFill>
                          <a:schemeClr val="dk1"/>
                        </a:solidFill>
                        <a:effectLst/>
                        <a:latin typeface="Cambria Math" panose="02040503050406030204" pitchFamily="18" charset="0"/>
                        <a:ea typeface="Cambria Math" panose="02040503050406030204" pitchFamily="18" charset="0"/>
                        <a:cs typeface="+mn-cs"/>
                      </a:endParaRPr>
                    </a:p>
                  </a:txBody>
                  <a:tcPr marL="50800" marR="50800" marT="50800" marB="50800"/>
                </a:tc>
                <a:extLst>
                  <a:ext uri="{0D108BD9-81ED-4DB2-BD59-A6C34878D82A}">
                    <a16:rowId xmlns:a16="http://schemas.microsoft.com/office/drawing/2014/main" val="3681086944"/>
                  </a:ext>
                </a:extLst>
              </a:tr>
              <a:tr h="358493">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GQA</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113,018</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22,669,678 </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200.6</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altLang="zh-CN" sz="1600" kern="1200" dirty="0">
                          <a:solidFill>
                            <a:schemeClr val="dk1"/>
                          </a:solidFill>
                          <a:effectLst/>
                          <a:latin typeface="Cambria Math" panose="02040503050406030204" pitchFamily="18" charset="0"/>
                          <a:ea typeface="Cambria Math" panose="02040503050406030204" pitchFamily="18" charset="0"/>
                          <a:cs typeface="+mn-cs"/>
                        </a:rPr>
                        <a:t>COCO &amp;</a:t>
                      </a:r>
                      <a:r>
                        <a:rPr lang="zh-CN" altLang="en-US" sz="1600" kern="1200" dirty="0">
                          <a:solidFill>
                            <a:schemeClr val="dk1"/>
                          </a:solidFill>
                          <a:effectLst/>
                          <a:latin typeface="Cambria Math" panose="02040503050406030204" pitchFamily="18" charset="0"/>
                          <a:ea typeface="+mn-ea"/>
                          <a:cs typeface="+mn-cs"/>
                        </a:rPr>
                        <a:t> </a:t>
                      </a:r>
                      <a:r>
                        <a:rPr lang="en-US" altLang="zh-CN" sz="1600" kern="1200" dirty="0">
                          <a:solidFill>
                            <a:schemeClr val="dk1"/>
                          </a:solidFill>
                          <a:effectLst/>
                          <a:latin typeface="Cambria Math" panose="02040503050406030204" pitchFamily="18" charset="0"/>
                          <a:ea typeface="Cambria Math" panose="02040503050406030204" pitchFamily="18" charset="0"/>
                          <a:cs typeface="+mn-cs"/>
                        </a:rPr>
                        <a:t>Flickr</a:t>
                      </a:r>
                      <a:endParaRPr lang="en-US" sz="1600" kern="1200" dirty="0">
                        <a:solidFill>
                          <a:schemeClr val="dk1"/>
                        </a:solidFill>
                        <a:effectLst/>
                        <a:latin typeface="Cambria Math" panose="02040503050406030204" pitchFamily="18" charset="0"/>
                        <a:ea typeface="Cambria Math" panose="02040503050406030204" pitchFamily="18" charset="0"/>
                        <a:cs typeface="+mn-cs"/>
                      </a:endParaRPr>
                    </a:p>
                  </a:txBody>
                  <a:tcPr marL="50800" marR="50800" marT="50800" marB="50800"/>
                </a:tc>
                <a:extLst>
                  <a:ext uri="{0D108BD9-81ED-4DB2-BD59-A6C34878D82A}">
                    <a16:rowId xmlns:a16="http://schemas.microsoft.com/office/drawing/2014/main" val="3009071722"/>
                  </a:ext>
                </a:extLst>
              </a:tr>
              <a:tr h="452025">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RAVEN</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1,120,000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70,000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0.065</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synthetic</a:t>
                      </a:r>
                    </a:p>
                  </a:txBody>
                  <a:tcPr marL="50800" marR="50800" marT="50800" marB="50800"/>
                </a:tc>
                <a:tc>
                  <a:txBody>
                    <a:bodyPr/>
                    <a:lstStyle/>
                    <a:p>
                      <a:pPr marL="0" marR="0" algn="l" defTabSz="914400" rtl="0" eaLnBrk="1" fontAlgn="t" latinLnBrk="0" hangingPunct="1">
                        <a:spcBef>
                          <a:spcPts val="0"/>
                        </a:spcBef>
                        <a:spcAft>
                          <a:spcPts val="0"/>
                        </a:spcAft>
                      </a:pPr>
                      <a:endParaRPr lang="en-US" sz="1600" kern="1200" dirty="0">
                        <a:solidFill>
                          <a:schemeClr val="dk1"/>
                        </a:solidFill>
                        <a:effectLst/>
                        <a:latin typeface="Cambria Math" panose="02040503050406030204" pitchFamily="18" charset="0"/>
                        <a:ea typeface="Cambria Math" panose="02040503050406030204" pitchFamily="18" charset="0"/>
                        <a:cs typeface="+mn-cs"/>
                      </a:endParaRPr>
                    </a:p>
                  </a:txBody>
                  <a:tcPr marL="50800" marR="50800" marT="50800" marB="50800"/>
                </a:tc>
                <a:extLst>
                  <a:ext uri="{0D108BD9-81ED-4DB2-BD59-A6C34878D82A}">
                    <a16:rowId xmlns:a16="http://schemas.microsoft.com/office/drawing/2014/main" val="2759872010"/>
                  </a:ext>
                </a:extLst>
              </a:tr>
              <a:tr h="645543">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CLEVR-</a:t>
                      </a:r>
                      <a:r>
                        <a:rPr lang="en-US" sz="1600" kern="1200" dirty="0" err="1">
                          <a:solidFill>
                            <a:schemeClr val="dk1"/>
                          </a:solidFill>
                          <a:effectLst/>
                          <a:latin typeface="Cambria Math" panose="02040503050406030204" pitchFamily="18" charset="0"/>
                          <a:ea typeface="Cambria Math" panose="02040503050406030204" pitchFamily="18" charset="0"/>
                          <a:cs typeface="+mn-cs"/>
                        </a:rPr>
                        <a:t>CoGenT</a:t>
                      </a:r>
                      <a:endParaRPr lang="en-US" sz="1600" kern="1200" dirty="0">
                        <a:solidFill>
                          <a:schemeClr val="dk1"/>
                        </a:solidFill>
                        <a:effectLst/>
                        <a:latin typeface="Cambria Math" panose="02040503050406030204" pitchFamily="18" charset="0"/>
                        <a:ea typeface="Cambria Math" panose="02040503050406030204" pitchFamily="18" charset="0"/>
                        <a:cs typeface="+mn-cs"/>
                      </a:endParaRP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3,000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30,000</a:t>
                      </a:r>
                    </a:p>
                  </a:txBody>
                  <a:tcPr marL="50800" marR="50800" marT="50800" marB="50800"/>
                </a:tc>
                <a:tc>
                  <a:txBody>
                    <a:bodyPr/>
                    <a:lstStyle/>
                    <a:p>
                      <a:pPr marL="0" marR="0" algn="l" defTabSz="914400" rtl="0" eaLnBrk="1" fontAlgn="t" latinLnBrk="0" hangingPunct="1">
                        <a:spcBef>
                          <a:spcPts val="0"/>
                        </a:spcBef>
                        <a:spcAft>
                          <a:spcPts val="0"/>
                        </a:spcAft>
                      </a:pPr>
                      <a:r>
                        <a:rPr lang="x-none" sz="1600" kern="1200" dirty="0">
                          <a:solidFill>
                            <a:schemeClr val="dk1"/>
                          </a:solidFill>
                          <a:effectLst/>
                          <a:ea typeface="Cambria Math" panose="02040503050406030204" pitchFamily="18" charset="0"/>
                          <a:cs typeface="+mn-cs"/>
                        </a:rPr>
                        <a:t>10.0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synthetic</a:t>
                      </a:r>
                    </a:p>
                  </a:txBody>
                  <a:tcPr marL="50800" marR="50800" marT="50800" marB="50800"/>
                </a:tc>
                <a:tc>
                  <a:txBody>
                    <a:bodyPr/>
                    <a:lstStyle/>
                    <a:p>
                      <a:pPr marL="0" marR="0" algn="l" defTabSz="914400" rtl="0" eaLnBrk="1" fontAlgn="t" latinLnBrk="0" hangingPunct="1">
                        <a:spcBef>
                          <a:spcPts val="0"/>
                        </a:spcBef>
                        <a:spcAft>
                          <a:spcPts val="0"/>
                        </a:spcAft>
                      </a:pPr>
                      <a:endParaRPr lang="en-US" sz="1600" kern="1200" dirty="0">
                        <a:solidFill>
                          <a:schemeClr val="dk1"/>
                        </a:solidFill>
                        <a:effectLst/>
                        <a:latin typeface="Cambria Math" panose="02040503050406030204" pitchFamily="18" charset="0"/>
                        <a:ea typeface="Cambria Math" panose="02040503050406030204" pitchFamily="18" charset="0"/>
                        <a:cs typeface="+mn-cs"/>
                      </a:endParaRPr>
                    </a:p>
                  </a:txBody>
                  <a:tcPr marL="50800" marR="50800" marT="50800" marB="50800"/>
                </a:tc>
                <a:extLst>
                  <a:ext uri="{0D108BD9-81ED-4DB2-BD59-A6C34878D82A}">
                    <a16:rowId xmlns:a16="http://schemas.microsoft.com/office/drawing/2014/main" val="3816578604"/>
                  </a:ext>
                </a:extLst>
              </a:tr>
              <a:tr h="358493">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VQA-E</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72,680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77,418</a:t>
                      </a:r>
                    </a:p>
                  </a:txBody>
                  <a:tcPr marL="50800" marR="50800" marT="50800" marB="50800"/>
                </a:tc>
                <a:tc>
                  <a:txBody>
                    <a:bodyPr/>
                    <a:lstStyle/>
                    <a:p>
                      <a:pPr marL="0" marR="0" algn="l" defTabSz="914400" rtl="0" eaLnBrk="1" fontAlgn="t" latinLnBrk="0" hangingPunct="1">
                        <a:spcBef>
                          <a:spcPts val="0"/>
                        </a:spcBef>
                        <a:spcAft>
                          <a:spcPts val="0"/>
                        </a:spcAft>
                      </a:pPr>
                      <a:r>
                        <a:rPr lang="x-none" sz="1600" kern="1200" dirty="0">
                          <a:solidFill>
                            <a:schemeClr val="dk1"/>
                          </a:solidFill>
                          <a:effectLst/>
                          <a:ea typeface="Cambria Math" panose="02040503050406030204" pitchFamily="18" charset="0"/>
                          <a:cs typeface="+mn-cs"/>
                        </a:rPr>
                        <a:t>1.06</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VQA</a:t>
                      </a:r>
                    </a:p>
                  </a:txBody>
                  <a:tcPr marL="50800" marR="50800" marT="50800" marB="50800"/>
                </a:tc>
                <a:extLst>
                  <a:ext uri="{0D108BD9-81ED-4DB2-BD59-A6C34878D82A}">
                    <a16:rowId xmlns:a16="http://schemas.microsoft.com/office/drawing/2014/main" val="95340253"/>
                  </a:ext>
                </a:extLst>
              </a:tr>
              <a:tr h="260275">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VQA-v2</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123,287</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215,076</a:t>
                      </a:r>
                    </a:p>
                  </a:txBody>
                  <a:tcPr marL="50800" marR="50800" marT="50800" marB="50800"/>
                </a:tc>
                <a:tc>
                  <a:txBody>
                    <a:bodyPr/>
                    <a:lstStyle/>
                    <a:p>
                      <a:pPr marL="0" marR="0" algn="l" defTabSz="914400" rtl="0" eaLnBrk="1" fontAlgn="t" latinLnBrk="0" hangingPunct="1">
                        <a:spcBef>
                          <a:spcPts val="0"/>
                        </a:spcBef>
                        <a:spcAft>
                          <a:spcPts val="0"/>
                        </a:spcAft>
                      </a:pPr>
                      <a:r>
                        <a:rPr lang="x-none" sz="1600" kern="1200" dirty="0">
                          <a:solidFill>
                            <a:schemeClr val="dk1"/>
                          </a:solidFill>
                          <a:effectLst/>
                          <a:ea typeface="Cambria Math" panose="02040503050406030204" pitchFamily="18" charset="0"/>
                          <a:cs typeface="+mn-cs"/>
                        </a:rPr>
                        <a:t>1.74</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VQA</a:t>
                      </a:r>
                    </a:p>
                  </a:txBody>
                  <a:tcPr marL="50800" marR="50800" marT="50800" marB="50800"/>
                </a:tc>
                <a:extLst>
                  <a:ext uri="{0D108BD9-81ED-4DB2-BD59-A6C34878D82A}">
                    <a16:rowId xmlns:a16="http://schemas.microsoft.com/office/drawing/2014/main" val="2924537158"/>
                  </a:ext>
                </a:extLst>
              </a:tr>
              <a:tr h="422334">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TGIF-QA</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56,720 animated GIFs</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53,083 QA pairs</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VQA</a:t>
                      </a:r>
                    </a:p>
                  </a:txBody>
                  <a:tcPr marL="50800" marR="50800" marT="50800" marB="50800"/>
                </a:tc>
                <a:extLst>
                  <a:ext uri="{0D108BD9-81ED-4DB2-BD59-A6C34878D82A}">
                    <a16:rowId xmlns:a16="http://schemas.microsoft.com/office/drawing/2014/main" val="3151396793"/>
                  </a:ext>
                </a:extLst>
              </a:tr>
              <a:tr h="429970">
                <a:tc>
                  <a:txBody>
                    <a:bodyPr/>
                    <a:lstStyle/>
                    <a:p>
                      <a:pPr marL="0" marR="0" algn="l" defTabSz="914400" rtl="0" eaLnBrk="1" fontAlgn="t" latinLnBrk="0" hangingPunct="1">
                        <a:spcBef>
                          <a:spcPts val="0"/>
                        </a:spcBef>
                        <a:spcAft>
                          <a:spcPts val="0"/>
                        </a:spcAft>
                      </a:pPr>
                      <a:r>
                        <a:rPr lang="en-US" sz="1600" kern="1200">
                          <a:solidFill>
                            <a:schemeClr val="dk1"/>
                          </a:solidFill>
                          <a:effectLst/>
                          <a:latin typeface="Cambria Math" panose="02040503050406030204" pitchFamily="18" charset="0"/>
                          <a:ea typeface="Cambria Math" panose="02040503050406030204" pitchFamily="18" charset="0"/>
                          <a:cs typeface="+mn-cs"/>
                        </a:rPr>
                        <a:t>KB-VQA</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700</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2402</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3.43</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COCO</a:t>
                      </a:r>
                    </a:p>
                  </a:txBody>
                  <a:tcPr marL="50800" marR="50800" marT="50800" marB="50800"/>
                </a:tc>
                <a:extLst>
                  <a:ext uri="{0D108BD9-81ED-4DB2-BD59-A6C34878D82A}">
                    <a16:rowId xmlns:a16="http://schemas.microsoft.com/office/drawing/2014/main" val="929852328"/>
                  </a:ext>
                </a:extLst>
              </a:tr>
              <a:tr h="260275">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FVQA</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1903</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4608</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 2.42</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natural</a:t>
                      </a:r>
                    </a:p>
                  </a:txBody>
                  <a:tcPr marL="50800" marR="50800" marT="50800" marB="50800"/>
                </a:tc>
                <a:tc>
                  <a:txBody>
                    <a:bodyPr/>
                    <a:lstStyle/>
                    <a:p>
                      <a:pPr marL="0" marR="0" algn="l" defTabSz="914400" rtl="0" eaLnBrk="1" fontAlgn="t" latinLnBrk="0" hangingPunct="1">
                        <a:spcBef>
                          <a:spcPts val="0"/>
                        </a:spcBef>
                        <a:spcAft>
                          <a:spcPts val="0"/>
                        </a:spcAft>
                      </a:pPr>
                      <a:r>
                        <a:rPr lang="en-US" sz="1600" kern="1200" dirty="0">
                          <a:solidFill>
                            <a:schemeClr val="dk1"/>
                          </a:solidFill>
                          <a:effectLst/>
                          <a:latin typeface="Cambria Math" panose="02040503050406030204" pitchFamily="18" charset="0"/>
                          <a:ea typeface="Cambria Math" panose="02040503050406030204" pitchFamily="18" charset="0"/>
                          <a:cs typeface="+mn-cs"/>
                        </a:rPr>
                        <a:t>COCO &amp; ImageNet</a:t>
                      </a:r>
                    </a:p>
                  </a:txBody>
                  <a:tcPr marL="50800" marR="50800" marT="50800" marB="50800"/>
                </a:tc>
                <a:extLst>
                  <a:ext uri="{0D108BD9-81ED-4DB2-BD59-A6C34878D82A}">
                    <a16:rowId xmlns:a16="http://schemas.microsoft.com/office/drawing/2014/main" val="1253475221"/>
                  </a:ext>
                </a:extLst>
              </a:tr>
            </a:tbl>
          </a:graphicData>
        </a:graphic>
      </p:graphicFrame>
      <p:sp>
        <p:nvSpPr>
          <p:cNvPr id="3" name="灯片编号占位符 2">
            <a:extLst>
              <a:ext uri="{FF2B5EF4-FFF2-40B4-BE49-F238E27FC236}">
                <a16:creationId xmlns:a16="http://schemas.microsoft.com/office/drawing/2014/main" id="{C62A5830-6375-4E20-804E-97806CEF6C69}"/>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86205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1.1 Datasets</a:t>
            </a:r>
            <a:r>
              <a:rPr lang="zh-CN" altLang="en-US" dirty="0"/>
              <a:t> </a:t>
            </a:r>
            <a:r>
              <a:rPr lang="en-US" altLang="zh-CN" dirty="0"/>
              <a:t>of Synthetic images</a:t>
            </a:r>
            <a:br>
              <a:rPr lang="en-US" altLang="zh-CN" dirty="0"/>
            </a:br>
            <a:r>
              <a:rPr lang="en-US" altLang="zh-CN" dirty="0"/>
              <a:t>CLEVR</a:t>
            </a:r>
            <a:br>
              <a:rPr lang="en-US" altLang="zh-CN" dirty="0"/>
            </a:br>
            <a:endParaRPr lang="zh-CN" altLang="en-US" dirty="0"/>
          </a:p>
        </p:txBody>
      </p:sp>
      <p:sp>
        <p:nvSpPr>
          <p:cNvPr id="3" name="矩形 2">
            <a:extLst>
              <a:ext uri="{FF2B5EF4-FFF2-40B4-BE49-F238E27FC236}">
                <a16:creationId xmlns:a16="http://schemas.microsoft.com/office/drawing/2014/main" id="{4BC84D7B-A6D2-4AAE-9C33-2939BC87CA98}"/>
              </a:ext>
            </a:extLst>
          </p:cNvPr>
          <p:cNvSpPr/>
          <p:nvPr/>
        </p:nvSpPr>
        <p:spPr>
          <a:xfrm>
            <a:off x="565301" y="1697693"/>
            <a:ext cx="11626699" cy="3600986"/>
          </a:xfrm>
          <a:prstGeom prst="rect">
            <a:avLst/>
          </a:prstGeom>
        </p:spPr>
        <p:txBody>
          <a:bodyPr wrap="square">
            <a:spAutoFit/>
          </a:bodyPr>
          <a:lstStyle/>
          <a:p>
            <a:r>
              <a:rPr lang="en-US" altLang="zh-CN" sz="3200" dirty="0">
                <a:solidFill>
                  <a:srgbClr val="333333"/>
                </a:solidFill>
                <a:latin typeface="&amp;quot"/>
              </a:rPr>
              <a:t>Main Dataset</a:t>
            </a:r>
          </a:p>
          <a:p>
            <a:pPr>
              <a:buFont typeface="Arial" panose="020B0604020202020204" pitchFamily="34" charset="0"/>
              <a:buChar char="•"/>
            </a:pPr>
            <a:r>
              <a:rPr lang="en-US" altLang="zh-CN" sz="2800" dirty="0">
                <a:solidFill>
                  <a:srgbClr val="333333"/>
                </a:solidFill>
                <a:latin typeface="&amp;quot"/>
              </a:rPr>
              <a:t>A </a:t>
            </a:r>
            <a:r>
              <a:rPr lang="en-US" altLang="zh-CN" sz="2800" b="1" dirty="0">
                <a:solidFill>
                  <a:srgbClr val="333333"/>
                </a:solidFill>
                <a:latin typeface="&amp;quot"/>
              </a:rPr>
              <a:t>training set</a:t>
            </a:r>
            <a:r>
              <a:rPr lang="en-US" altLang="zh-CN" sz="2800" dirty="0">
                <a:solidFill>
                  <a:srgbClr val="333333"/>
                </a:solidFill>
                <a:latin typeface="&amp;quot"/>
              </a:rPr>
              <a:t> of 70,000 images and 699,989 questions</a:t>
            </a:r>
          </a:p>
          <a:p>
            <a:pPr>
              <a:buFont typeface="Arial" panose="020B0604020202020204" pitchFamily="34" charset="0"/>
              <a:buChar char="•"/>
            </a:pPr>
            <a:r>
              <a:rPr lang="en-US" altLang="zh-CN" sz="2800" dirty="0">
                <a:solidFill>
                  <a:srgbClr val="333333"/>
                </a:solidFill>
                <a:latin typeface="&amp;quot"/>
              </a:rPr>
              <a:t>A </a:t>
            </a:r>
            <a:r>
              <a:rPr lang="en-US" altLang="zh-CN" sz="2800" b="1" dirty="0">
                <a:solidFill>
                  <a:srgbClr val="333333"/>
                </a:solidFill>
                <a:latin typeface="&amp;quot"/>
              </a:rPr>
              <a:t>validation set</a:t>
            </a:r>
            <a:r>
              <a:rPr lang="en-US" altLang="zh-CN" sz="2800" dirty="0">
                <a:solidFill>
                  <a:srgbClr val="333333"/>
                </a:solidFill>
                <a:latin typeface="&amp;quot"/>
              </a:rPr>
              <a:t> of 15,000 images and 149,991 questions</a:t>
            </a:r>
          </a:p>
          <a:p>
            <a:pPr>
              <a:buFont typeface="Arial" panose="020B0604020202020204" pitchFamily="34" charset="0"/>
              <a:buChar char="•"/>
            </a:pPr>
            <a:r>
              <a:rPr lang="en-US" altLang="zh-CN" sz="2800" dirty="0">
                <a:solidFill>
                  <a:srgbClr val="333333"/>
                </a:solidFill>
                <a:latin typeface="&amp;quot"/>
              </a:rPr>
              <a:t>A </a:t>
            </a:r>
            <a:r>
              <a:rPr lang="en-US" altLang="zh-CN" sz="2800" b="1" dirty="0">
                <a:solidFill>
                  <a:srgbClr val="333333"/>
                </a:solidFill>
                <a:latin typeface="&amp;quot"/>
              </a:rPr>
              <a:t>test set</a:t>
            </a:r>
            <a:r>
              <a:rPr lang="en-US" altLang="zh-CN" sz="2800" dirty="0">
                <a:solidFill>
                  <a:srgbClr val="333333"/>
                </a:solidFill>
                <a:latin typeface="&amp;quot"/>
              </a:rPr>
              <a:t> of 15,000 images and 14,988 questions</a:t>
            </a:r>
          </a:p>
          <a:p>
            <a:pPr>
              <a:buFont typeface="Arial" panose="020B0604020202020204" pitchFamily="34" charset="0"/>
              <a:buChar char="•"/>
            </a:pPr>
            <a:r>
              <a:rPr lang="en-US" altLang="zh-CN" sz="2800" b="1" dirty="0">
                <a:solidFill>
                  <a:srgbClr val="333333"/>
                </a:solidFill>
                <a:latin typeface="&amp;quot"/>
              </a:rPr>
              <a:t>Answers</a:t>
            </a:r>
            <a:r>
              <a:rPr lang="en-US" altLang="zh-CN" sz="2800" dirty="0">
                <a:solidFill>
                  <a:srgbClr val="333333"/>
                </a:solidFill>
                <a:latin typeface="&amp;quot"/>
              </a:rPr>
              <a:t> for all train and validation questions</a:t>
            </a:r>
          </a:p>
          <a:p>
            <a:pPr>
              <a:buFont typeface="Arial" panose="020B0604020202020204" pitchFamily="34" charset="0"/>
              <a:buChar char="•"/>
            </a:pPr>
            <a:r>
              <a:rPr lang="en-US" altLang="zh-CN" sz="2800" b="1" dirty="0">
                <a:solidFill>
                  <a:srgbClr val="333333"/>
                </a:solidFill>
                <a:latin typeface="&amp;quot"/>
              </a:rPr>
              <a:t>Scene graph</a:t>
            </a:r>
            <a:r>
              <a:rPr lang="en-US" altLang="zh-CN" sz="2800" dirty="0">
                <a:solidFill>
                  <a:srgbClr val="333333"/>
                </a:solidFill>
                <a:latin typeface="&amp;quot"/>
              </a:rPr>
              <a:t> annotations for train and validation images giving ground-truth locations, attributes, and relationships for objects </a:t>
            </a:r>
          </a:p>
          <a:p>
            <a:pPr>
              <a:buFont typeface="Arial" panose="020B0604020202020204" pitchFamily="34" charset="0"/>
              <a:buChar char="•"/>
            </a:pPr>
            <a:r>
              <a:rPr lang="en-US" altLang="zh-CN" sz="2800" b="1" dirty="0">
                <a:solidFill>
                  <a:srgbClr val="333333"/>
                </a:solidFill>
                <a:latin typeface="&amp;quot"/>
              </a:rPr>
              <a:t>Functional program</a:t>
            </a:r>
            <a:r>
              <a:rPr lang="en-US" altLang="zh-CN" sz="2800" dirty="0">
                <a:solidFill>
                  <a:srgbClr val="333333"/>
                </a:solidFill>
                <a:latin typeface="&amp;quot"/>
              </a:rPr>
              <a:t> representations for all training and validation questions</a:t>
            </a:r>
            <a:endParaRPr lang="en-US" altLang="zh-CN" sz="2800" b="0" i="0" u="none" strike="noStrike" dirty="0">
              <a:solidFill>
                <a:srgbClr val="333333"/>
              </a:solidFill>
              <a:effectLst/>
              <a:latin typeface="&amp;quot"/>
            </a:endParaRPr>
          </a:p>
        </p:txBody>
      </p:sp>
      <p:sp>
        <p:nvSpPr>
          <p:cNvPr id="5" name="矩形 4">
            <a:extLst>
              <a:ext uri="{FF2B5EF4-FFF2-40B4-BE49-F238E27FC236}">
                <a16:creationId xmlns:a16="http://schemas.microsoft.com/office/drawing/2014/main" id="{C330297D-7C66-4FFC-B2C3-0D83D5F6738C}"/>
              </a:ext>
            </a:extLst>
          </p:cNvPr>
          <p:cNvSpPr/>
          <p:nvPr/>
        </p:nvSpPr>
        <p:spPr>
          <a:xfrm>
            <a:off x="565301" y="6033184"/>
            <a:ext cx="10825317" cy="523220"/>
          </a:xfrm>
          <a:prstGeom prst="rect">
            <a:avLst/>
          </a:prstGeom>
        </p:spPr>
        <p:txBody>
          <a:bodyPr wrap="square">
            <a:spAutoFit/>
          </a:bodyPr>
          <a:lstStyle/>
          <a:p>
            <a:r>
              <a:rPr lang="zh-CN" altLang="en-US" sz="1400" dirty="0"/>
              <a:t>[</a:t>
            </a:r>
            <a:r>
              <a:rPr lang="en-US" altLang="zh-CN" sz="1400" dirty="0"/>
              <a:t>2</a:t>
            </a:r>
            <a:r>
              <a:rPr lang="zh-CN" altLang="en-US" sz="1400" dirty="0"/>
              <a:t>] </a:t>
            </a:r>
            <a:r>
              <a:rPr lang="en-US" altLang="zh-CN" sz="1400" dirty="0"/>
              <a:t>J. Johnson, B. Hariharan, L. van der </a:t>
            </a:r>
            <a:r>
              <a:rPr lang="en-US" altLang="zh-CN" sz="1400" dirty="0" err="1"/>
              <a:t>Maaten</a:t>
            </a:r>
            <a:r>
              <a:rPr lang="en-US" altLang="zh-CN" sz="1400" dirty="0"/>
              <a:t>, L. Fei-Fei, C. L. </a:t>
            </a:r>
            <a:r>
              <a:rPr lang="en-US" altLang="zh-CN" sz="1400" dirty="0" err="1"/>
              <a:t>Zitnick</a:t>
            </a:r>
            <a:r>
              <a:rPr lang="en-US" altLang="zh-CN" sz="1400" dirty="0"/>
              <a:t>, and R. B. </a:t>
            </a:r>
            <a:r>
              <a:rPr lang="en-US" altLang="zh-CN" sz="1400" dirty="0" err="1"/>
              <a:t>Girshick</a:t>
            </a:r>
            <a:r>
              <a:rPr lang="en-US" altLang="zh-CN" sz="1400" dirty="0"/>
              <a:t>. CLEVR: A diagnostic dataset for compositional language and elementary visual reasoning. </a:t>
            </a:r>
            <a:r>
              <a:rPr lang="en-US" altLang="zh-CN" sz="1400" dirty="0" err="1"/>
              <a:t>CoRR</a:t>
            </a:r>
            <a:r>
              <a:rPr lang="en-US" altLang="zh-CN" sz="1400" dirty="0"/>
              <a:t>, abs/1612.06890, 2016. </a:t>
            </a:r>
            <a:endParaRPr lang="zh-CN" altLang="en-US" sz="1400" dirty="0"/>
          </a:p>
        </p:txBody>
      </p:sp>
      <p:sp>
        <p:nvSpPr>
          <p:cNvPr id="4" name="灯片编号占位符 3">
            <a:extLst>
              <a:ext uri="{FF2B5EF4-FFF2-40B4-BE49-F238E27FC236}">
                <a16:creationId xmlns:a16="http://schemas.microsoft.com/office/drawing/2014/main" id="{5BDBAABF-2179-4692-BBCD-E4C91E0863CD}"/>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9583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9C0B-6240-416C-9D8C-F406A0189806}"/>
              </a:ext>
            </a:extLst>
          </p:cNvPr>
          <p:cNvSpPr>
            <a:spLocks noGrp="1"/>
          </p:cNvSpPr>
          <p:nvPr>
            <p:ph type="title"/>
          </p:nvPr>
        </p:nvSpPr>
        <p:spPr>
          <a:xfrm>
            <a:off x="1333850" y="804519"/>
            <a:ext cx="10452682" cy="1049235"/>
          </a:xfrm>
        </p:spPr>
        <p:txBody>
          <a:bodyPr>
            <a:normAutofit fontScale="90000"/>
          </a:bodyPr>
          <a:lstStyle/>
          <a:p>
            <a:r>
              <a:rPr lang="en-US" altLang="zh-CN" dirty="0"/>
              <a:t>1.1 Datasets</a:t>
            </a:r>
            <a:r>
              <a:rPr lang="zh-CN" altLang="en-US" dirty="0"/>
              <a:t> </a:t>
            </a:r>
            <a:r>
              <a:rPr lang="en-US" altLang="zh-CN" dirty="0"/>
              <a:t>of Synthetic images</a:t>
            </a:r>
            <a:br>
              <a:rPr lang="en-US" altLang="zh-CN" dirty="0"/>
            </a:br>
            <a:r>
              <a:rPr lang="en-US" altLang="zh-CN" dirty="0"/>
              <a:t>CLEVR</a:t>
            </a:r>
            <a:br>
              <a:rPr lang="en-US" altLang="zh-CN" dirty="0"/>
            </a:br>
            <a:endParaRPr lang="zh-CN" altLang="en-US" dirty="0"/>
          </a:p>
        </p:txBody>
      </p:sp>
      <p:sp>
        <p:nvSpPr>
          <p:cNvPr id="8" name="矩形 7">
            <a:extLst>
              <a:ext uri="{FF2B5EF4-FFF2-40B4-BE49-F238E27FC236}">
                <a16:creationId xmlns:a16="http://schemas.microsoft.com/office/drawing/2014/main" id="{F17ED6A1-6506-4E19-8B7F-8C6E292CA8D9}"/>
              </a:ext>
            </a:extLst>
          </p:cNvPr>
          <p:cNvSpPr/>
          <p:nvPr/>
        </p:nvSpPr>
        <p:spPr>
          <a:xfrm>
            <a:off x="1104900" y="2131507"/>
            <a:ext cx="6096000" cy="3785652"/>
          </a:xfrm>
          <a:prstGeom prst="rect">
            <a:avLst/>
          </a:prstGeom>
        </p:spPr>
        <p:txBody>
          <a:bodyPr>
            <a:spAutoFit/>
          </a:bodyPr>
          <a:lstStyle/>
          <a:p>
            <a:r>
              <a:rPr lang="en-US" altLang="zh-CN" sz="4000" dirty="0"/>
              <a:t>Objects and relationships</a:t>
            </a:r>
          </a:p>
          <a:p>
            <a:r>
              <a:rPr lang="en-US" altLang="zh-CN" sz="4000" dirty="0"/>
              <a:t>Scene representations</a:t>
            </a:r>
          </a:p>
          <a:p>
            <a:r>
              <a:rPr lang="en-US" altLang="zh-CN" sz="4000" dirty="0"/>
              <a:t>Image generation </a:t>
            </a:r>
          </a:p>
          <a:p>
            <a:r>
              <a:rPr lang="en-US" altLang="zh-CN" sz="4000" dirty="0"/>
              <a:t>Question representation</a:t>
            </a:r>
          </a:p>
          <a:p>
            <a:r>
              <a:rPr lang="en-US" altLang="zh-CN" sz="4000" dirty="0"/>
              <a:t>Question families</a:t>
            </a:r>
          </a:p>
          <a:p>
            <a:r>
              <a:rPr lang="en-US" altLang="zh-CN" sz="4000" dirty="0"/>
              <a:t>Question generation</a:t>
            </a:r>
          </a:p>
        </p:txBody>
      </p:sp>
      <p:sp>
        <p:nvSpPr>
          <p:cNvPr id="3" name="灯片编号占位符 2">
            <a:extLst>
              <a:ext uri="{FF2B5EF4-FFF2-40B4-BE49-F238E27FC236}">
                <a16:creationId xmlns:a16="http://schemas.microsoft.com/office/drawing/2014/main" id="{DBD81242-347D-446F-8179-45C8DA72F685}"/>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9" name="图片 8">
            <a:extLst>
              <a:ext uri="{FF2B5EF4-FFF2-40B4-BE49-F238E27FC236}">
                <a16:creationId xmlns:a16="http://schemas.microsoft.com/office/drawing/2014/main" id="{C03C74B3-12F5-4018-B12F-B72911D74841}"/>
              </a:ext>
            </a:extLst>
          </p:cNvPr>
          <p:cNvPicPr>
            <a:picLocks noChangeAspect="1"/>
          </p:cNvPicPr>
          <p:nvPr/>
        </p:nvPicPr>
        <p:blipFill rotWithShape="1">
          <a:blip r:embed="rId3"/>
          <a:srcRect l="27215"/>
          <a:stretch/>
        </p:blipFill>
        <p:spPr>
          <a:xfrm>
            <a:off x="7026490" y="2185295"/>
            <a:ext cx="5034083" cy="3458199"/>
          </a:xfrm>
          <a:prstGeom prst="rect">
            <a:avLst/>
          </a:prstGeom>
        </p:spPr>
      </p:pic>
    </p:spTree>
    <p:extLst>
      <p:ext uri="{BB962C8B-B14F-4D97-AF65-F5344CB8AC3E}">
        <p14:creationId xmlns:p14="http://schemas.microsoft.com/office/powerpoint/2010/main" val="34802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5639</TotalTime>
  <Words>3543</Words>
  <Application>Microsoft Office PowerPoint</Application>
  <PresentationFormat>宽屏</PresentationFormat>
  <Paragraphs>408</Paragraphs>
  <Slides>30</Slides>
  <Notes>29</Notes>
  <HiddenSlides>9</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&amp;quot</vt:lpstr>
      <vt:lpstr>Roboto</vt:lpstr>
      <vt:lpstr>等线</vt:lpstr>
      <vt:lpstr>等线 Light</vt:lpstr>
      <vt:lpstr>Arial</vt:lpstr>
      <vt:lpstr>Cambria Math</vt:lpstr>
      <vt:lpstr>Comic Sans MS</vt:lpstr>
      <vt:lpstr>Consolas</vt:lpstr>
      <vt:lpstr>Times new roman</vt:lpstr>
      <vt:lpstr>Office 主题​​</vt:lpstr>
      <vt:lpstr>A survey of Visual Reasoning</vt:lpstr>
      <vt:lpstr>PowerPoint 演示文稿</vt:lpstr>
      <vt:lpstr>Introduction</vt:lpstr>
      <vt:lpstr>Concept </vt:lpstr>
      <vt:lpstr>Concept</vt:lpstr>
      <vt:lpstr>1 Datasets</vt:lpstr>
      <vt:lpstr>Chart 1 </vt:lpstr>
      <vt:lpstr>1.1 Datasets of Synthetic images CLEVR </vt:lpstr>
      <vt:lpstr>1.1 Datasets of Synthetic images CLEVR </vt:lpstr>
      <vt:lpstr>1.1 Datasets of Synthetic images CLEVR </vt:lpstr>
      <vt:lpstr>1.1 Datasets of Synthetic images RAVEN </vt:lpstr>
      <vt:lpstr>1.2 Datasets of natural images GQA </vt:lpstr>
      <vt:lpstr>1.2 Datasets of natural images GQA </vt:lpstr>
      <vt:lpstr>1.3 Knowledge base-enhanced datasets KB-VQA </vt:lpstr>
      <vt:lpstr>1.3 Knowledge base-enhanced datasets KB-VQA </vt:lpstr>
      <vt:lpstr>1.3 Knowledge base-enhanced datasets KB-VQA </vt:lpstr>
      <vt:lpstr>2  Approaches for visual reasoning</vt:lpstr>
      <vt:lpstr>2.1 Attention mechanisms </vt:lpstr>
      <vt:lpstr>2.1 Attention mechanisms </vt:lpstr>
      <vt:lpstr>2.2 Compositional Models 2.2.1 NMNs</vt:lpstr>
      <vt:lpstr> 2.2.1.1 Inferring and Executing Programs for Visual Reasoning</vt:lpstr>
      <vt:lpstr> 2.2.1.1 Inferring and Executing Programs for Visual Reasoning</vt:lpstr>
      <vt:lpstr> 2.2.1.1 Inferring and Executing Programs for Visual Reasoning</vt:lpstr>
      <vt:lpstr> 2.2.1.1 Inferring and Executing Programs for Visual Reasoning</vt:lpstr>
      <vt:lpstr> 2.2.1.1 Inferring and Executing Programs for Visual Reasoning</vt:lpstr>
      <vt:lpstr>2.2.1 NMNs </vt:lpstr>
      <vt:lpstr>2.2.2 RNs</vt:lpstr>
      <vt:lpstr>2.3 Models using external knowledge bases  </vt:lpstr>
      <vt:lpstr>3 How does Scene Graph generate？</vt:lpstr>
      <vt:lpstr>4 Conclusion and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of VQA reasoning</dc:title>
  <dc:creator>ziyi huang</dc:creator>
  <cp:lastModifiedBy>ziyi huang</cp:lastModifiedBy>
  <cp:revision>176</cp:revision>
  <dcterms:created xsi:type="dcterms:W3CDTF">2019-07-23T02:30:45Z</dcterms:created>
  <dcterms:modified xsi:type="dcterms:W3CDTF">2019-08-16T10:53:22Z</dcterms:modified>
</cp:coreProperties>
</file>